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9"/>
  </p:notesMasterIdLst>
  <p:sldIdLst>
    <p:sldId id="256" r:id="rId2"/>
    <p:sldId id="257" r:id="rId3"/>
    <p:sldId id="278" r:id="rId4"/>
    <p:sldId id="266" r:id="rId5"/>
    <p:sldId id="258" r:id="rId6"/>
    <p:sldId id="269" r:id="rId7"/>
    <p:sldId id="267" r:id="rId8"/>
    <p:sldId id="270" r:id="rId9"/>
    <p:sldId id="271" r:id="rId10"/>
    <p:sldId id="277" r:id="rId11"/>
    <p:sldId id="259" r:id="rId12"/>
    <p:sldId id="260" r:id="rId13"/>
    <p:sldId id="262" r:id="rId14"/>
    <p:sldId id="261" r:id="rId15"/>
    <p:sldId id="263" r:id="rId16"/>
    <p:sldId id="272" r:id="rId17"/>
    <p:sldId id="275" r:id="rId18"/>
    <p:sldId id="274" r:id="rId19"/>
    <p:sldId id="279" r:id="rId20"/>
    <p:sldId id="280" r:id="rId21"/>
    <p:sldId id="273" r:id="rId22"/>
    <p:sldId id="283" r:id="rId23"/>
    <p:sldId id="282" r:id="rId24"/>
    <p:sldId id="284" r:id="rId25"/>
    <p:sldId id="285" r:id="rId26"/>
    <p:sldId id="286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D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73429" autoAdjust="0"/>
  </p:normalViewPr>
  <p:slideViewPr>
    <p:cSldViewPr snapToGrid="0">
      <p:cViewPr varScale="1">
        <p:scale>
          <a:sx n="54" d="100"/>
          <a:sy n="54" d="100"/>
        </p:scale>
        <p:origin x="1368" y="78"/>
      </p:cViewPr>
      <p:guideLst/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31AE8-6C5B-43B4-901B-A0D4C1BE7560}" type="datetimeFigureOut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F6F00-8337-4E01-A5DC-83A341D646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97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shape of the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 can directly reflects the complexity and many features of the genome. 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Advantage: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 can be computed without a reference genome by scanning the raw sequencing reads.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this works well for novel genomes.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9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Tools: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Jellyfish (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Marcais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Kingsford, 2011) -&gt; to count 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kmers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directly from raw NGS reads.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Genomescope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altLang="zh-TW" dirty="0" smtClean="0"/>
              <a:t>Gregory and Michael</a:t>
            </a:r>
            <a:r>
              <a:rPr lang="en-US" altLang="zh-TW" baseline="0" dirty="0" smtClean="0"/>
              <a:t>, 2017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-&gt; apply a specific mathematical model to assist the analysis of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62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Model’s mathematic</a:t>
            </a:r>
            <a:r>
              <a:rPr lang="en-US" altLang="zh-TW" baseline="0" dirty="0" smtClean="0"/>
              <a:t> formula.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51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theory to</a:t>
            </a:r>
            <a:r>
              <a:rPr lang="en-US" altLang="zh-TW" baseline="0" dirty="0" smtClean="0"/>
              <a:t> construct the model:</a:t>
            </a:r>
          </a:p>
          <a:p>
            <a:r>
              <a:rPr lang="en-US" altLang="zh-TW" baseline="0" dirty="0" smtClean="0"/>
              <a:t>	Please refer the details to the target paper.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74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final model parameters are decided by selecting the 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smallest residual sum of square error (RSSE)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predicted values and the observed values (excluding presumptive sequencing errors with low coverage below specific threshold).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event of a near tie in RSSE, the algorithm selects the model parameters that have 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 rates of heterozygosity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smaller genome size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lower heterozygosity and larger genome size.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14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Visualize the model: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x-axis, is the frequency or the number of times a given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observed in the sequencing data.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y-axis, is the total number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given frequency.</a:t>
            </a:r>
            <a:endParaRPr lang="en-US" altLang="zh-TW" dirty="0" smtClean="0"/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those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are not captured by the model and the erroneous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69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 single peak</a:t>
            </a:r>
            <a:r>
              <a:rPr lang="en-US" altLang="zh-TW" baseline="0" dirty="0" smtClean="0"/>
              <a:t>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49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 double peaks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16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For right-hand</a:t>
            </a:r>
            <a:r>
              <a:rPr lang="en-US" altLang="zh-TW" baseline="0" dirty="0" smtClean="0"/>
              <a:t> deviated </a:t>
            </a:r>
            <a:r>
              <a:rPr lang="en-US" altLang="zh-TW" dirty="0" smtClean="0"/>
              <a:t>model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75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For left-hand</a:t>
            </a:r>
            <a:r>
              <a:rPr lang="en-US" altLang="zh-TW" baseline="0" dirty="0" smtClean="0"/>
              <a:t> deviated </a:t>
            </a:r>
            <a:r>
              <a:rPr lang="en-US" altLang="zh-TW" dirty="0" smtClean="0"/>
              <a:t>model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287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Genome scope model doesn’t fit well in this case…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75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homozygous repeat-free genome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sequenced without errors or biases to a given average coverage level (e.g. 100x coverage), then the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profile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be a 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Poisson distribution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 center of the distribution will appear at the average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coverage.</a:t>
            </a:r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(Kelley, et al., 2010; Lander and Waterman, 1988). 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 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Ckmer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average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coverage, 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Nreads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reads,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average read length,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length of the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</a:t>
            </a:r>
            <a:r>
              <a:rPr lang="en-US" altLang="zh-TW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genome size. This effectively shifts the peak down by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k/L 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percent from the mean nucleotide coverage.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80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Output genome feature can include: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smtClean="0"/>
              <a:t>Heterozygosity rate.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dirty="0" smtClean="0"/>
              <a:t>Genome haploid rate</a:t>
            </a:r>
            <a:r>
              <a:rPr lang="en-US" altLang="zh-TW" baseline="0" dirty="0" smtClean="0"/>
              <a:t> and l</a:t>
            </a:r>
            <a:r>
              <a:rPr lang="en-US" altLang="zh-TW" dirty="0" smtClean="0"/>
              <a:t>ength.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smtClean="0"/>
              <a:t>Genome repeat rate</a:t>
            </a:r>
            <a:r>
              <a:rPr lang="en-US" altLang="zh-TW" baseline="0" dirty="0" smtClean="0"/>
              <a:t> and l</a:t>
            </a:r>
            <a:r>
              <a:rPr lang="en-US" altLang="zh-TW" dirty="0" smtClean="0"/>
              <a:t>ength. 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smtClean="0"/>
              <a:t>Genome unique rate</a:t>
            </a:r>
            <a:r>
              <a:rPr lang="en-US" altLang="zh-TW" baseline="0" dirty="0" smtClean="0"/>
              <a:t> and l</a:t>
            </a:r>
            <a:r>
              <a:rPr lang="en-US" altLang="zh-TW" dirty="0" smtClean="0"/>
              <a:t>ength.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 smtClean="0"/>
              <a:t>Sequencing error rate.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39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Tools: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Jellyfish (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Marcais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Kingsford, 2011) -&gt; to count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directly from raw NGS reads.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-&gt; to visualize the k-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90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histogram: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x-axis, is the frequency or the number of times that a given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observed in the sequencing data.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y-axis, is the total number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given frequency.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altLang="zh-TW" dirty="0" err="1" smtClean="0"/>
              <a:t>NCBI_genome</a:t>
            </a:r>
            <a:r>
              <a:rPr lang="en-US" altLang="zh-TW" dirty="0" smtClean="0"/>
              <a:t> shows</a:t>
            </a:r>
            <a:r>
              <a:rPr lang="en-US" altLang="zh-TW" baseline="0" dirty="0" smtClean="0"/>
              <a:t> </a:t>
            </a:r>
            <a:r>
              <a:rPr lang="en-US" altLang="zh-TW" baseline="0" dirty="0" smtClean="0">
                <a:effectLst/>
              </a:rPr>
              <a:t>the “</a:t>
            </a:r>
            <a:r>
              <a:rPr lang="en-US" altLang="zh-TW" dirty="0" smtClean="0">
                <a:effectLst/>
              </a:rPr>
              <a:t>median total length”.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(heterozygous) peak and the second (homozygous) peak reflect genomic k-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in either one or both chromosome sets, which are shared by all reads sampled from the respective loci. </a:t>
            </a: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 smtClean="0"/>
              <a:t>If the rate of heterozygosity rises, the peak1</a:t>
            </a:r>
            <a:r>
              <a:rPr lang="en-US" altLang="zh-TW" baseline="0" dirty="0" smtClean="0"/>
              <a:t> becomes higher, and goes up very quick.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87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N(genome size) = Total no. of k-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/Coverage = Area under curve /mean coverage;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not a haploid type (not homozygous) k-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distribution, so there are two peaks at frequency=21 and frequency=43 respectively, where 21*2 almost equals 43.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 here also avoids erroneous k-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excluding all k-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occurring at frequencies smaller than certain value, which is at the valley of first peak’s right side, and here we use the frequency of second peaks as Coverage.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mean coverage is 43, and the area under curve is 6098665032. Finally, the genome size is 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141,829,420bp, error rate = 19.04%.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6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N(genome size) = Total no.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/Coverage = Area under curve /mean coverage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57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very high heterozygous one, because the peak 1 is higher than peak 2, and these two peaks are very near and almost merged. and the second peaks is estimated at around 20. Therefore, N(genome size) = Total no.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/Coverage = 10458904344 / 20 = 522,945,217bp, Error rate = 2.1%. (512,000,000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Genome Res. 2013 Feb;23; Genome Haploid Length is 407,327,190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genomescope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http://qb.cshl.edu/genomescope/analysis.php?code=XJbpM1il3XyrYNAfOM4c).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0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N(genome size) = Total no. of k-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/Coverage = Area under curve /mean coverage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F6F00-8337-4E01-A5DC-83A341D646B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93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A12E-0874-4EFC-9EF7-FCA0416424D7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32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6306-32F5-4876-9917-96869A7DD965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BDA4-52BF-45FD-B8A0-0DAE4D99ECCF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1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25F6-7C94-4B3F-A9B2-E76DBC467BD7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83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FBF7FD2-A25B-418C-A1EA-8D255388E0C0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70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3A29E-A63D-4200-A178-C6FD95F96440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80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4CCF-A5A3-41BC-A65B-A5BEE722F3F4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8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AAA0-7DA9-4E2F-8B2E-1F8AFD9A0C63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85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1DA8-DB15-4984-8ACD-DA8A86C017E9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93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AE2F-DB28-48C2-BFFD-5AB7B72F4F55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2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CD1F-CD53-47A6-8450-E66EE54ECBEB}" type="datetime1">
              <a:rPr lang="zh-TW" altLang="en-US" smtClean="0"/>
              <a:t>2018/3/30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80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AD3BDA7-E18B-4836-B2C3-F7FBAD350F7C}" type="datetime1">
              <a:rPr lang="zh-TW" altLang="en-US" smtClean="0"/>
              <a:t>2018/3/30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A131F8C-BA3E-4097-8647-711D8EA8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74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8.jpe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13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12.jpe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2.jpeg"/><Relationship Id="rId2" Type="http://schemas.openxmlformats.org/officeDocument/2006/relationships/image" Target="../media/image48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6.png"/><Relationship Id="rId7" Type="http://schemas.openxmlformats.org/officeDocument/2006/relationships/image" Target="../media/image2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10" Type="http://schemas.openxmlformats.org/officeDocument/2006/relationships/image" Target="../media/image24.jpeg"/><Relationship Id="rId4" Type="http://schemas.openxmlformats.org/officeDocument/2006/relationships/image" Target="../media/image67.pn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jpeg"/><Relationship Id="rId2" Type="http://schemas.openxmlformats.org/officeDocument/2006/relationships/image" Target="../media/image69.jpe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72.jpe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7.jpe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eg"/><Relationship Id="rId3" Type="http://schemas.openxmlformats.org/officeDocument/2006/relationships/image" Target="../media/image3.png"/><Relationship Id="rId7" Type="http://schemas.openxmlformats.org/officeDocument/2006/relationships/image" Target="../media/image91.jpe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5" Type="http://schemas.openxmlformats.org/officeDocument/2006/relationships/image" Target="../media/image106.png"/><Relationship Id="rId10" Type="http://schemas.openxmlformats.org/officeDocument/2006/relationships/image" Target="../media/image101.jpeg"/><Relationship Id="rId4" Type="http://schemas.openxmlformats.org/officeDocument/2006/relationships/image" Target="../media/image94.jpe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4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4.jpeg"/><Relationship Id="rId9" Type="http://schemas.openxmlformats.org/officeDocument/2006/relationships/image" Target="../media/image23.jpeg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09366" y="1700330"/>
            <a:ext cx="9777236" cy="1449151"/>
          </a:xfrm>
        </p:spPr>
        <p:txBody>
          <a:bodyPr>
            <a:noAutofit/>
          </a:bodyPr>
          <a:lstStyle/>
          <a:p>
            <a:r>
              <a:rPr lang="en-US" altLang="zh-TW" sz="5500" dirty="0" smtClean="0"/>
              <a:t>Analyze k-</a:t>
            </a:r>
            <a:r>
              <a:rPr lang="en-US" altLang="zh-TW" sz="5500" dirty="0" err="1" smtClean="0"/>
              <a:t>mers</a:t>
            </a:r>
            <a:r>
              <a:rPr lang="en-US" altLang="zh-TW" sz="5500" dirty="0" smtClean="0"/>
              <a:t> for genomic profile</a:t>
            </a:r>
            <a:endParaRPr lang="zh-TW" altLang="en-US" sz="55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2584" y="3149481"/>
            <a:ext cx="9130800" cy="1139853"/>
          </a:xfrm>
        </p:spPr>
        <p:txBody>
          <a:bodyPr>
            <a:noAutofit/>
          </a:bodyPr>
          <a:lstStyle/>
          <a:p>
            <a:r>
              <a:rPr lang="en-US" altLang="zh-TW" sz="3200" dirty="0" smtClean="0"/>
              <a:t>NIG/</a:t>
            </a:r>
            <a:r>
              <a:rPr lang="en-US" altLang="zh-TW" sz="3200" dirty="0" err="1" smtClean="0"/>
              <a:t>Sokendai</a:t>
            </a:r>
            <a:r>
              <a:rPr lang="en-US" altLang="zh-TW" sz="3200" dirty="0" smtClean="0"/>
              <a:t> Genome </a:t>
            </a:r>
            <a:r>
              <a:rPr lang="en-US" altLang="zh-TW" sz="3200" dirty="0"/>
              <a:t>Informatics Laboratory</a:t>
            </a:r>
            <a:endParaRPr lang="en-US" altLang="zh-TW" sz="4800" dirty="0" smtClean="0"/>
          </a:p>
          <a:p>
            <a:r>
              <a:rPr lang="en-US" altLang="zh-TW" sz="2400" dirty="0" err="1" smtClean="0"/>
              <a:t>ChunHsuan</a:t>
            </a:r>
            <a:r>
              <a:rPr lang="en-US" altLang="zh-TW" sz="2400" dirty="0" smtClean="0"/>
              <a:t> Lo (Jason)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0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4348" y="2619086"/>
            <a:ext cx="10869952" cy="160934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Using </a:t>
            </a:r>
            <a:r>
              <a:rPr lang="en-US" altLang="zh-TW" sz="8000" dirty="0" err="1" smtClean="0"/>
              <a:t>GenomeScope</a:t>
            </a:r>
            <a:r>
              <a:rPr lang="en-US" altLang="zh-TW" dirty="0" smtClean="0"/>
              <a:t> Model’s method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1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8336" y="2422358"/>
            <a:ext cx="11944487" cy="425115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88" t="48402" r="47029" b="24376"/>
          <a:stretch/>
        </p:blipFill>
        <p:spPr>
          <a:xfrm>
            <a:off x="2665934" y="3581400"/>
            <a:ext cx="5331548" cy="1560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698" t="34443" r="1203" b="32224"/>
          <a:stretch/>
        </p:blipFill>
        <p:spPr>
          <a:xfrm>
            <a:off x="3218692" y="5142092"/>
            <a:ext cx="6972301" cy="13456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688" t="43790" r="3714" b="51426"/>
          <a:stretch/>
        </p:blipFill>
        <p:spPr>
          <a:xfrm>
            <a:off x="264762" y="2592805"/>
            <a:ext cx="11671634" cy="81814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9736" t="11198" r="10029" b="29427"/>
          <a:stretch/>
        </p:blipFill>
        <p:spPr>
          <a:xfrm>
            <a:off x="1390651" y="236749"/>
            <a:ext cx="9772650" cy="1992101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8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0205" t="5312" r="29210" b="7188"/>
          <a:stretch/>
        </p:blipFill>
        <p:spPr>
          <a:xfrm>
            <a:off x="3520439" y="160020"/>
            <a:ext cx="5280661" cy="6400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1698" t="34443" r="1203" b="32224"/>
          <a:stretch/>
        </p:blipFill>
        <p:spPr>
          <a:xfrm>
            <a:off x="5924550" y="5907514"/>
            <a:ext cx="3385026" cy="65330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-93187" y="6507480"/>
            <a:ext cx="5010150" cy="3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600" dirty="0"/>
              <a:t>From: </a:t>
            </a:r>
            <a:r>
              <a:rPr lang="en-US" altLang="zh-TW" sz="600" dirty="0" err="1"/>
              <a:t>GenomeScope</a:t>
            </a:r>
            <a:r>
              <a:rPr lang="en-US" altLang="zh-TW" sz="600" dirty="0"/>
              <a:t>: fast reference-free genome profiling from short reads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500" dirty="0"/>
              <a:t>Bioinformatics. 2017;33(14):2202-2204. doi:10.1093/bioinformatics/btx153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500" dirty="0"/>
              <a:t>Bioinformatics | © The Author 2017. Published by Oxford University Press. All rights reserved. For Permissions, please e-mail: journals.permissions@oup.com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60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07292" y="2347757"/>
                <a:ext cx="10500182" cy="1846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𝑅𝑆𝑆𝐸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  <m:t>𝑘𝑚𝑒𝑟</m:t>
                                  </m:r>
                                </m:e>
                                <m:sub>
                                  <m: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  <m:t>𝑘𝑚𝑒𝑟</m:t>
                                  </m:r>
                                </m:e>
                                <m:sub>
                                  <m:r>
                                    <a:rPr lang="en-US" altLang="zh-TW" sz="44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])</m:t>
                              </m:r>
                            </m:e>
                            <m:sup>
                              <m:r>
                                <a:rPr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2" y="2347757"/>
                <a:ext cx="10500182" cy="1846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標題 2"/>
          <p:cNvSpPr txBox="1">
            <a:spLocks/>
          </p:cNvSpPr>
          <p:nvPr/>
        </p:nvSpPr>
        <p:spPr>
          <a:xfrm>
            <a:off x="486276" y="582713"/>
            <a:ext cx="12058649" cy="515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 smtClean="0"/>
              <a:t>Calculate the fittest model:</a:t>
            </a:r>
            <a:endParaRPr lang="zh-TW" altLang="en-US" sz="3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3599" y="5225183"/>
            <a:ext cx="10747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Choose the smallest RSSE model and prefer to select </a:t>
            </a:r>
            <a:r>
              <a:rPr lang="en-US" altLang="zh-TW" sz="2400" dirty="0"/>
              <a:t>the model parameters that have </a:t>
            </a:r>
            <a:r>
              <a:rPr lang="en-US" altLang="zh-TW" sz="2400" b="1" dirty="0"/>
              <a:t>higher rates of heterozygosity </a:t>
            </a:r>
            <a:r>
              <a:rPr lang="en-US" altLang="zh-TW" sz="2400" dirty="0"/>
              <a:t>and</a:t>
            </a:r>
            <a:r>
              <a:rPr lang="en-US" altLang="zh-TW" sz="2400" b="1" dirty="0"/>
              <a:t> smaller genome size </a:t>
            </a:r>
            <a:r>
              <a:rPr lang="en-US" altLang="zh-TW" sz="2400" b="1" dirty="0" smtClean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344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17011" y="1064124"/>
            <a:ext cx="12074989" cy="4515489"/>
            <a:chOff x="76658" y="1029777"/>
            <a:chExt cx="12074989" cy="4515489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l="51052" t="19765" r="1915" b="15103"/>
            <a:stretch/>
          </p:blipFill>
          <p:spPr>
            <a:xfrm>
              <a:off x="7203067" y="1029777"/>
              <a:ext cx="4908226" cy="2820327"/>
            </a:xfrm>
            <a:prstGeom prst="rect">
              <a:avLst/>
            </a:prstGeom>
          </p:spPr>
        </p:pic>
        <p:pic>
          <p:nvPicPr>
            <p:cNvPr id="6146" name="Picture 2" descr="http://qb.cshl.edu/genomescope/user_data/QVU4BMumSVx1lFecYfbi/plo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8" y="1306637"/>
              <a:ext cx="3746651" cy="374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qb.cshl.edu/genomescope/user_data/QVU4BMumSVx1lFecYfbi/plot.lo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60"/>
            <a:stretch/>
          </p:blipFill>
          <p:spPr bwMode="auto">
            <a:xfrm>
              <a:off x="3627256" y="1306636"/>
              <a:ext cx="3575810" cy="374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683" t="19765" r="52118" b="40526"/>
            <a:stretch/>
          </p:blipFill>
          <p:spPr>
            <a:xfrm>
              <a:off x="7203067" y="3817808"/>
              <a:ext cx="4948580" cy="1727458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28409" y="4972554"/>
            <a:ext cx="727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1200" dirty="0" smtClean="0"/>
              <a:t>The </a:t>
            </a:r>
            <a:r>
              <a:rPr lang="en-US" altLang="zh-TW" sz="1200" dirty="0"/>
              <a:t>x-axis, is the frequency or the number of times a given k-</a:t>
            </a:r>
            <a:r>
              <a:rPr lang="en-US" altLang="zh-TW" sz="1200" dirty="0" err="1"/>
              <a:t>mer</a:t>
            </a:r>
            <a:r>
              <a:rPr lang="en-US" altLang="zh-TW" sz="1200" dirty="0"/>
              <a:t> is observed in the sequencing data. </a:t>
            </a:r>
          </a:p>
          <a:p>
            <a:pPr lvl="0" defTabSz="914400">
              <a:defRPr/>
            </a:pPr>
            <a:r>
              <a:rPr lang="en-US" altLang="zh-TW" sz="1200" dirty="0"/>
              <a:t>The y-axis, is the total number of k-</a:t>
            </a:r>
            <a:r>
              <a:rPr lang="en-US" altLang="zh-TW" sz="1200" dirty="0" err="1"/>
              <a:t>mers</a:t>
            </a:r>
            <a:r>
              <a:rPr lang="en-US" altLang="zh-TW" sz="1200" dirty="0"/>
              <a:t> with a given frequency.</a:t>
            </a:r>
          </a:p>
        </p:txBody>
      </p:sp>
      <p:sp>
        <p:nvSpPr>
          <p:cNvPr id="18" name="副標題 2"/>
          <p:cNvSpPr txBox="1">
            <a:spLocks/>
          </p:cNvSpPr>
          <p:nvPr/>
        </p:nvSpPr>
        <p:spPr>
          <a:xfrm>
            <a:off x="486276" y="582713"/>
            <a:ext cx="12058649" cy="515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 smtClean="0"/>
              <a:t>Visualize the model: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735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448903" y="292037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51033" y="40464"/>
            <a:ext cx="9992089" cy="631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/>
              <a:t>DRR021838 (Pseudomonas aeruginosa, </a:t>
            </a:r>
            <a:r>
              <a:rPr lang="zh-TW" altLang="en-US" sz="2400" dirty="0"/>
              <a:t>綠膿桿菌</a:t>
            </a:r>
            <a:r>
              <a:rPr lang="en-US" altLang="zh-TW" sz="2400" dirty="0" smtClean="0"/>
              <a:t>); </a:t>
            </a:r>
            <a:r>
              <a:rPr lang="en-US" altLang="zh-TW" sz="2400" dirty="0"/>
              <a:t>Genome </a:t>
            </a:r>
            <a:r>
              <a:rPr lang="en-US" altLang="zh-TW" sz="2400" dirty="0" smtClean="0"/>
              <a:t>Haploid size: </a:t>
            </a:r>
            <a:r>
              <a:rPr lang="en-US" altLang="zh-TW" sz="2400" dirty="0" smtClean="0">
                <a:solidFill>
                  <a:srgbClr val="FF0000"/>
                </a:solidFill>
              </a:rPr>
              <a:t>7,388,277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bp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 r="4713"/>
          <a:stretch/>
        </p:blipFill>
        <p:spPr>
          <a:xfrm>
            <a:off x="854153" y="519015"/>
            <a:ext cx="3121027" cy="294382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72" y="543001"/>
            <a:ext cx="2978686" cy="297868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68" y="543001"/>
            <a:ext cx="2978686" cy="2978686"/>
          </a:xfrm>
          <a:prstGeom prst="rect">
            <a:avLst/>
          </a:prstGeom>
        </p:spPr>
      </p:pic>
      <p:pic>
        <p:nvPicPr>
          <p:cNvPr id="23" name="Picture 2" descr="Organism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32" y="962247"/>
            <a:ext cx="1479475" cy="9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0" r="4262"/>
          <a:stretch/>
        </p:blipFill>
        <p:spPr>
          <a:xfrm>
            <a:off x="852444" y="3857346"/>
            <a:ext cx="3168164" cy="297766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929071" y="137894"/>
            <a:ext cx="220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NCBI: </a:t>
            </a:r>
            <a:r>
              <a:rPr lang="en-US" altLang="zh-TW" dirty="0" smtClean="0"/>
              <a:t>6,601,410 </a:t>
            </a:r>
            <a:r>
              <a:rPr lang="en-US" altLang="zh-TW" dirty="0" err="1"/>
              <a:t>bp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0095046" y="909605"/>
                <a:ext cx="204055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Conventional </a:t>
                </a:r>
                <a:r>
                  <a:rPr lang="en-US" altLang="zh-TW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method: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8,390,380</m:t>
                      </m:r>
                      <m:r>
                        <m:rPr>
                          <m:sty m:val="p"/>
                        </m:rPr>
                        <a:rPr lang="en-US" altLang="zh-TW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bp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046" y="909605"/>
                <a:ext cx="2040559" cy="707886"/>
              </a:xfrm>
              <a:prstGeom prst="rect">
                <a:avLst/>
              </a:prstGeom>
              <a:blipFill>
                <a:blip r:embed="rId9"/>
                <a:stretch>
                  <a:fillRect l="-597" r="-896" b="-4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手繪多邊形 6"/>
          <p:cNvSpPr/>
          <p:nvPr/>
        </p:nvSpPr>
        <p:spPr>
          <a:xfrm>
            <a:off x="8229600" y="4689"/>
            <a:ext cx="233916" cy="177840"/>
          </a:xfrm>
          <a:custGeom>
            <a:avLst/>
            <a:gdLst>
              <a:gd name="connsiteX0" fmla="*/ 150996 w 314769"/>
              <a:gd name="connsiteY0" fmla="*/ 192237 h 192973"/>
              <a:gd name="connsiteX1" fmla="*/ 871 w 314769"/>
              <a:gd name="connsiteY1" fmla="*/ 96703 h 192973"/>
              <a:gd name="connsiteX2" fmla="*/ 123701 w 314769"/>
              <a:gd name="connsiteY2" fmla="*/ 110351 h 192973"/>
              <a:gd name="connsiteX3" fmla="*/ 164644 w 314769"/>
              <a:gd name="connsiteY3" fmla="*/ 96703 h 192973"/>
              <a:gd name="connsiteX4" fmla="*/ 137348 w 314769"/>
              <a:gd name="connsiteY4" fmla="*/ 14816 h 192973"/>
              <a:gd name="connsiteX5" fmla="*/ 178292 w 314769"/>
              <a:gd name="connsiteY5" fmla="*/ 1169 h 192973"/>
              <a:gd name="connsiteX6" fmla="*/ 219235 w 314769"/>
              <a:gd name="connsiteY6" fmla="*/ 83055 h 192973"/>
              <a:gd name="connsiteX7" fmla="*/ 260178 w 314769"/>
              <a:gd name="connsiteY7" fmla="*/ 42112 h 192973"/>
              <a:gd name="connsiteX8" fmla="*/ 273826 w 314769"/>
              <a:gd name="connsiteY8" fmla="*/ 1169 h 192973"/>
              <a:gd name="connsiteX9" fmla="*/ 314769 w 314769"/>
              <a:gd name="connsiteY9" fmla="*/ 83055 h 192973"/>
              <a:gd name="connsiteX10" fmla="*/ 301121 w 314769"/>
              <a:gd name="connsiteY10" fmla="*/ 178589 h 192973"/>
              <a:gd name="connsiteX11" fmla="*/ 150996 w 314769"/>
              <a:gd name="connsiteY11" fmla="*/ 192237 h 1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769" h="192973">
                <a:moveTo>
                  <a:pt x="150996" y="192237"/>
                </a:moveTo>
                <a:cubicBezTo>
                  <a:pt x="150153" y="191731"/>
                  <a:pt x="-13307" y="95128"/>
                  <a:pt x="871" y="96703"/>
                </a:cubicBezTo>
                <a:lnTo>
                  <a:pt x="123701" y="110351"/>
                </a:lnTo>
                <a:cubicBezTo>
                  <a:pt x="137349" y="105802"/>
                  <a:pt x="162610" y="110944"/>
                  <a:pt x="164644" y="96703"/>
                </a:cubicBezTo>
                <a:cubicBezTo>
                  <a:pt x="168713" y="68220"/>
                  <a:pt x="137348" y="14816"/>
                  <a:pt x="137348" y="14816"/>
                </a:cubicBezTo>
                <a:cubicBezTo>
                  <a:pt x="150996" y="10267"/>
                  <a:pt x="164935" y="-4174"/>
                  <a:pt x="178292" y="1169"/>
                </a:cubicBezTo>
                <a:cubicBezTo>
                  <a:pt x="198642" y="9309"/>
                  <a:pt x="213490" y="65820"/>
                  <a:pt x="219235" y="83055"/>
                </a:cubicBezTo>
                <a:cubicBezTo>
                  <a:pt x="232883" y="69407"/>
                  <a:pt x="249472" y="58171"/>
                  <a:pt x="260178" y="42112"/>
                </a:cubicBezTo>
                <a:cubicBezTo>
                  <a:pt x="268158" y="30142"/>
                  <a:pt x="259440" y="1169"/>
                  <a:pt x="273826" y="1169"/>
                </a:cubicBezTo>
                <a:cubicBezTo>
                  <a:pt x="291463" y="1169"/>
                  <a:pt x="311404" y="72959"/>
                  <a:pt x="314769" y="83055"/>
                </a:cubicBezTo>
                <a:cubicBezTo>
                  <a:pt x="310220" y="114900"/>
                  <a:pt x="318170" y="151311"/>
                  <a:pt x="301121" y="178589"/>
                </a:cubicBezTo>
                <a:cubicBezTo>
                  <a:pt x="289143" y="197754"/>
                  <a:pt x="186852" y="192237"/>
                  <a:pt x="150996" y="192237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94875" y="3322751"/>
            <a:ext cx="12059641" cy="3490654"/>
            <a:chOff x="194875" y="3322751"/>
            <a:chExt cx="12059641" cy="3490654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03" y="3830193"/>
              <a:ext cx="2947437" cy="2947437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744" y="3857346"/>
              <a:ext cx="2956059" cy="2956059"/>
            </a:xfrm>
            <a:prstGeom prst="rect">
              <a:avLst/>
            </a:prstGeom>
          </p:spPr>
        </p:pic>
        <p:sp>
          <p:nvSpPr>
            <p:cNvPr id="28" name="標題 1"/>
            <p:cNvSpPr txBox="1">
              <a:spLocks/>
            </p:cNvSpPr>
            <p:nvPr/>
          </p:nvSpPr>
          <p:spPr>
            <a:xfrm>
              <a:off x="194875" y="3322751"/>
              <a:ext cx="9992089" cy="631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 cap="all" baseline="0">
                  <a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tile tx="6350" ty="-127000" sx="65000" sy="64000" flip="none" algn="tl"/>
                  </a:blip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/>
                <a:t>ERR038858 (Saccharomyces cerevisiae</a:t>
              </a:r>
              <a:r>
                <a:rPr lang="en-US" altLang="zh-TW" sz="2400" dirty="0" smtClean="0"/>
                <a:t>, </a:t>
              </a:r>
              <a:r>
                <a:rPr lang="zh-TW" altLang="en-US" sz="2400" dirty="0" smtClean="0"/>
                <a:t>釀酒酵母</a:t>
              </a:r>
              <a:r>
                <a:rPr lang="en-US" altLang="zh-TW" sz="2400" dirty="0" smtClean="0"/>
                <a:t>); </a:t>
              </a:r>
              <a:r>
                <a:rPr lang="en-US" altLang="zh-TW" sz="2400" dirty="0"/>
                <a:t>Genome Haploid size: 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12,921,068</a:t>
              </a:r>
              <a:r>
                <a:rPr lang="en-US" altLang="zh-TW" sz="2400" dirty="0" smtClean="0"/>
                <a:t> </a:t>
              </a:r>
              <a:r>
                <a:rPr lang="en-US" altLang="zh-TW" sz="2400" dirty="0" err="1" smtClean="0"/>
                <a:t>bp</a:t>
              </a:r>
              <a:endParaRPr lang="zh-TW" altLang="en-US" sz="2400" dirty="0"/>
            </a:p>
          </p:txBody>
        </p:sp>
        <p:pic>
          <p:nvPicPr>
            <p:cNvPr id="29" name="Picture 2" descr=": Scanning electron microscopy image of Saccharomyces cerevisiae. The budding yeast cells are visible. Scars of early birth of the budding yeast could be recognized (Source: mpg.de) Â 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" t="1817" r="2248" b="1959"/>
            <a:stretch/>
          </p:blipFill>
          <p:spPr bwMode="auto">
            <a:xfrm>
              <a:off x="2090027" y="4245930"/>
              <a:ext cx="1619480" cy="1158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9929071" y="3418635"/>
              <a:ext cx="2325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NCBI: </a:t>
              </a:r>
              <a:r>
                <a:rPr lang="en-US" altLang="zh-TW" dirty="0" smtClean="0"/>
                <a:t>12,123,123 </a:t>
              </a:r>
              <a:r>
                <a:rPr lang="en-US" altLang="zh-TW" dirty="0" err="1"/>
                <a:t>bp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10088923" y="3996971"/>
                  <a:ext cx="2040559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Conventional</a:t>
                  </a:r>
                  <a:r>
                    <a:rPr lang="en-US" altLang="zh-TW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zh-TW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method: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12,627,550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𝑏𝑝</m:t>
                        </m:r>
                      </m:oMath>
                    </m:oMathPara>
                  </a14:m>
                  <a:endParaRPr lang="zh-TW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923" y="3996971"/>
                  <a:ext cx="2040559" cy="707886"/>
                </a:xfrm>
                <a:prstGeom prst="rect">
                  <a:avLst/>
                </a:prstGeom>
                <a:blipFill>
                  <a:blip r:embed="rId13"/>
                  <a:stretch>
                    <a:fillRect l="-597" r="-896" b="-431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手繪多邊形 23"/>
            <p:cNvSpPr/>
            <p:nvPr/>
          </p:nvSpPr>
          <p:spPr>
            <a:xfrm>
              <a:off x="10274314" y="4337829"/>
              <a:ext cx="233916" cy="177840"/>
            </a:xfrm>
            <a:custGeom>
              <a:avLst/>
              <a:gdLst>
                <a:gd name="connsiteX0" fmla="*/ 150996 w 314769"/>
                <a:gd name="connsiteY0" fmla="*/ 192237 h 192973"/>
                <a:gd name="connsiteX1" fmla="*/ 871 w 314769"/>
                <a:gd name="connsiteY1" fmla="*/ 96703 h 192973"/>
                <a:gd name="connsiteX2" fmla="*/ 123701 w 314769"/>
                <a:gd name="connsiteY2" fmla="*/ 110351 h 192973"/>
                <a:gd name="connsiteX3" fmla="*/ 164644 w 314769"/>
                <a:gd name="connsiteY3" fmla="*/ 96703 h 192973"/>
                <a:gd name="connsiteX4" fmla="*/ 137348 w 314769"/>
                <a:gd name="connsiteY4" fmla="*/ 14816 h 192973"/>
                <a:gd name="connsiteX5" fmla="*/ 178292 w 314769"/>
                <a:gd name="connsiteY5" fmla="*/ 1169 h 192973"/>
                <a:gd name="connsiteX6" fmla="*/ 219235 w 314769"/>
                <a:gd name="connsiteY6" fmla="*/ 83055 h 192973"/>
                <a:gd name="connsiteX7" fmla="*/ 260178 w 314769"/>
                <a:gd name="connsiteY7" fmla="*/ 42112 h 192973"/>
                <a:gd name="connsiteX8" fmla="*/ 273826 w 314769"/>
                <a:gd name="connsiteY8" fmla="*/ 1169 h 192973"/>
                <a:gd name="connsiteX9" fmla="*/ 314769 w 314769"/>
                <a:gd name="connsiteY9" fmla="*/ 83055 h 192973"/>
                <a:gd name="connsiteX10" fmla="*/ 301121 w 314769"/>
                <a:gd name="connsiteY10" fmla="*/ 178589 h 192973"/>
                <a:gd name="connsiteX11" fmla="*/ 150996 w 314769"/>
                <a:gd name="connsiteY11" fmla="*/ 192237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69" h="192973">
                  <a:moveTo>
                    <a:pt x="150996" y="192237"/>
                  </a:moveTo>
                  <a:cubicBezTo>
                    <a:pt x="150153" y="191731"/>
                    <a:pt x="-13307" y="95128"/>
                    <a:pt x="871" y="96703"/>
                  </a:cubicBezTo>
                  <a:lnTo>
                    <a:pt x="123701" y="110351"/>
                  </a:lnTo>
                  <a:cubicBezTo>
                    <a:pt x="137349" y="105802"/>
                    <a:pt x="162610" y="110944"/>
                    <a:pt x="164644" y="96703"/>
                  </a:cubicBezTo>
                  <a:cubicBezTo>
                    <a:pt x="168713" y="68220"/>
                    <a:pt x="137348" y="14816"/>
                    <a:pt x="137348" y="14816"/>
                  </a:cubicBezTo>
                  <a:cubicBezTo>
                    <a:pt x="150996" y="10267"/>
                    <a:pt x="164935" y="-4174"/>
                    <a:pt x="178292" y="1169"/>
                  </a:cubicBezTo>
                  <a:cubicBezTo>
                    <a:pt x="198642" y="9309"/>
                    <a:pt x="213490" y="65820"/>
                    <a:pt x="219235" y="83055"/>
                  </a:cubicBezTo>
                  <a:cubicBezTo>
                    <a:pt x="232883" y="69407"/>
                    <a:pt x="249472" y="58171"/>
                    <a:pt x="260178" y="42112"/>
                  </a:cubicBezTo>
                  <a:cubicBezTo>
                    <a:pt x="268158" y="30142"/>
                    <a:pt x="259440" y="1169"/>
                    <a:pt x="273826" y="1169"/>
                  </a:cubicBezTo>
                  <a:cubicBezTo>
                    <a:pt x="291463" y="1169"/>
                    <a:pt x="311404" y="72959"/>
                    <a:pt x="314769" y="83055"/>
                  </a:cubicBezTo>
                  <a:cubicBezTo>
                    <a:pt x="310220" y="114900"/>
                    <a:pt x="318170" y="151311"/>
                    <a:pt x="301121" y="178589"/>
                  </a:cubicBezTo>
                  <a:cubicBezTo>
                    <a:pt x="289143" y="197754"/>
                    <a:pt x="186852" y="192237"/>
                    <a:pt x="150996" y="192237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82" y="503959"/>
            <a:ext cx="3059381" cy="305938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93" y="486930"/>
            <a:ext cx="3076410" cy="30764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0" r="3743" b="6806"/>
          <a:stretch/>
        </p:blipFill>
        <p:spPr>
          <a:xfrm>
            <a:off x="608967" y="503959"/>
            <a:ext cx="3470506" cy="3017163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448903" y="292037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858" y="0"/>
            <a:ext cx="9992089" cy="63199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SRX1865253(Arabidopsis thaliana, </a:t>
            </a:r>
            <a:r>
              <a:rPr lang="zh-TW" altLang="en-US" sz="2400" dirty="0" smtClean="0"/>
              <a:t>阿拉伯</a:t>
            </a:r>
            <a:r>
              <a:rPr lang="zh-TW" altLang="en-US" sz="2400" dirty="0"/>
              <a:t>芥</a:t>
            </a:r>
            <a:r>
              <a:rPr lang="en-US" altLang="zh-TW" sz="2400" dirty="0" smtClean="0"/>
              <a:t>); </a:t>
            </a:r>
            <a:r>
              <a:rPr lang="en-US" altLang="zh-TW" sz="2400" dirty="0"/>
              <a:t>Genome Haploid size: </a:t>
            </a:r>
            <a:r>
              <a:rPr lang="en-US" altLang="zh-TW" sz="2400" dirty="0" smtClean="0">
                <a:solidFill>
                  <a:srgbClr val="FF0000"/>
                </a:solidFill>
              </a:rPr>
              <a:t>119,254,884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bp</a:t>
            </a:r>
            <a:endParaRPr lang="zh-TW" altLang="en-US" sz="2400" dirty="0"/>
          </a:p>
        </p:txBody>
      </p:sp>
      <p:pic>
        <p:nvPicPr>
          <p:cNvPr id="19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37" y="871677"/>
            <a:ext cx="1386884" cy="17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r="4905" b="7897"/>
          <a:stretch/>
        </p:blipFill>
        <p:spPr>
          <a:xfrm>
            <a:off x="608968" y="3801570"/>
            <a:ext cx="3470506" cy="303595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741521" y="109652"/>
            <a:ext cx="24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NCBI: 119,148,000 </a:t>
            </a:r>
            <a:r>
              <a:rPr lang="en-US" altLang="zh-TW" dirty="0" err="1" smtClean="0"/>
              <a:t>bp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0224230" y="914848"/>
                <a:ext cx="204055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Conventional </a:t>
                </a:r>
                <a:r>
                  <a:rPr lang="en-US" altLang="zh-TW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method: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141,829,420</m:t>
                      </m:r>
                      <m:r>
                        <a:rPr lang="en-US" altLang="zh-TW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𝑏𝑝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230" y="914848"/>
                <a:ext cx="2040559" cy="707886"/>
              </a:xfrm>
              <a:prstGeom prst="rect">
                <a:avLst/>
              </a:prstGeom>
              <a:blipFill>
                <a:blip r:embed="rId9"/>
                <a:stretch>
                  <a:fillRect l="-597" r="-896" b="-4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265858" y="3316930"/>
            <a:ext cx="11998930" cy="3467494"/>
            <a:chOff x="265858" y="3316930"/>
            <a:chExt cx="11998930" cy="346749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581" y="3725043"/>
              <a:ext cx="3059381" cy="3059381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893" y="3725043"/>
              <a:ext cx="3059381" cy="3059381"/>
            </a:xfrm>
            <a:prstGeom prst="rect">
              <a:avLst/>
            </a:prstGeom>
          </p:spPr>
        </p:pic>
        <p:sp>
          <p:nvSpPr>
            <p:cNvPr id="20" name="標題 1"/>
            <p:cNvSpPr txBox="1">
              <a:spLocks/>
            </p:cNvSpPr>
            <p:nvPr/>
          </p:nvSpPr>
          <p:spPr>
            <a:xfrm>
              <a:off x="265858" y="3316930"/>
              <a:ext cx="9992089" cy="6319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 cap="all" baseline="0">
                  <a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tile tx="6350" ty="-127000" sx="65000" sy="64000" flip="none" algn="tl"/>
                  </a:blip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/>
                <a:t>SRR609905 (</a:t>
              </a:r>
              <a:r>
                <a:rPr lang="en-US" altLang="zh-TW" sz="2400" dirty="0" err="1"/>
                <a:t>Pyrus,bretschneideri</a:t>
              </a:r>
              <a:r>
                <a:rPr lang="en-US" altLang="zh-TW" sz="2400" dirty="0"/>
                <a:t>, </a:t>
              </a:r>
              <a:r>
                <a:rPr lang="zh-TW" altLang="en-US" sz="2400" dirty="0" smtClean="0"/>
                <a:t>鴨</a:t>
              </a:r>
              <a:r>
                <a:rPr lang="zh-TW" altLang="en-US" sz="2400" dirty="0"/>
                <a:t>梨</a:t>
              </a:r>
              <a:r>
                <a:rPr lang="en-US" altLang="zh-TW" sz="2400" dirty="0"/>
                <a:t>); Genome Haploid size</a:t>
              </a:r>
              <a:r>
                <a:rPr lang="en-US" altLang="zh-TW" sz="2400" dirty="0" smtClean="0"/>
                <a:t>: 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407,327,190</a:t>
              </a:r>
              <a:r>
                <a:rPr lang="en-US" altLang="zh-TW" sz="2400" dirty="0" smtClean="0"/>
                <a:t> </a:t>
              </a:r>
              <a:r>
                <a:rPr lang="en-US" altLang="zh-TW" sz="2400" dirty="0" err="1" smtClean="0"/>
                <a:t>bp</a:t>
              </a:r>
              <a:r>
                <a:rPr lang="en-US" altLang="zh-TW" sz="2400" dirty="0" smtClean="0"/>
                <a:t> </a:t>
              </a:r>
              <a:endParaRPr lang="zh-TW" altLang="en-US" sz="2400" dirty="0"/>
            </a:p>
          </p:txBody>
        </p:sp>
        <p:pic>
          <p:nvPicPr>
            <p:cNvPr id="21" name="Picture 4" descr="pyrus pyrifolia Hosui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44" y="4345482"/>
              <a:ext cx="1809870" cy="1357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9741521" y="3448261"/>
              <a:ext cx="2450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NCBI: </a:t>
              </a:r>
              <a:r>
                <a:rPr lang="en-US" altLang="zh-TW" dirty="0"/>
                <a:t>508,551,000 </a:t>
              </a:r>
              <a:r>
                <a:rPr lang="en-US" altLang="zh-TW" dirty="0" err="1"/>
                <a:t>bp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10224229" y="4009360"/>
                  <a:ext cx="2040559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Conventional </a:t>
                  </a:r>
                  <a:r>
                    <a:rPr lang="en-US" altLang="zh-TW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method: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466,455,232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𝑏𝑝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4229" y="4009360"/>
                  <a:ext cx="2040559" cy="707886"/>
                </a:xfrm>
                <a:prstGeom prst="rect">
                  <a:avLst/>
                </a:prstGeom>
                <a:blipFill>
                  <a:blip r:embed="rId13"/>
                  <a:stretch>
                    <a:fillRect l="-597" r="-896" b="-431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手繪多邊形 17"/>
          <p:cNvSpPr/>
          <p:nvPr/>
        </p:nvSpPr>
        <p:spPr>
          <a:xfrm>
            <a:off x="7807468" y="14585"/>
            <a:ext cx="233916" cy="177840"/>
          </a:xfrm>
          <a:custGeom>
            <a:avLst/>
            <a:gdLst>
              <a:gd name="connsiteX0" fmla="*/ 150996 w 314769"/>
              <a:gd name="connsiteY0" fmla="*/ 192237 h 192973"/>
              <a:gd name="connsiteX1" fmla="*/ 871 w 314769"/>
              <a:gd name="connsiteY1" fmla="*/ 96703 h 192973"/>
              <a:gd name="connsiteX2" fmla="*/ 123701 w 314769"/>
              <a:gd name="connsiteY2" fmla="*/ 110351 h 192973"/>
              <a:gd name="connsiteX3" fmla="*/ 164644 w 314769"/>
              <a:gd name="connsiteY3" fmla="*/ 96703 h 192973"/>
              <a:gd name="connsiteX4" fmla="*/ 137348 w 314769"/>
              <a:gd name="connsiteY4" fmla="*/ 14816 h 192973"/>
              <a:gd name="connsiteX5" fmla="*/ 178292 w 314769"/>
              <a:gd name="connsiteY5" fmla="*/ 1169 h 192973"/>
              <a:gd name="connsiteX6" fmla="*/ 219235 w 314769"/>
              <a:gd name="connsiteY6" fmla="*/ 83055 h 192973"/>
              <a:gd name="connsiteX7" fmla="*/ 260178 w 314769"/>
              <a:gd name="connsiteY7" fmla="*/ 42112 h 192973"/>
              <a:gd name="connsiteX8" fmla="*/ 273826 w 314769"/>
              <a:gd name="connsiteY8" fmla="*/ 1169 h 192973"/>
              <a:gd name="connsiteX9" fmla="*/ 314769 w 314769"/>
              <a:gd name="connsiteY9" fmla="*/ 83055 h 192973"/>
              <a:gd name="connsiteX10" fmla="*/ 301121 w 314769"/>
              <a:gd name="connsiteY10" fmla="*/ 178589 h 192973"/>
              <a:gd name="connsiteX11" fmla="*/ 150996 w 314769"/>
              <a:gd name="connsiteY11" fmla="*/ 192237 h 1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769" h="192973">
                <a:moveTo>
                  <a:pt x="150996" y="192237"/>
                </a:moveTo>
                <a:cubicBezTo>
                  <a:pt x="150153" y="191731"/>
                  <a:pt x="-13307" y="95128"/>
                  <a:pt x="871" y="96703"/>
                </a:cubicBezTo>
                <a:lnTo>
                  <a:pt x="123701" y="110351"/>
                </a:lnTo>
                <a:cubicBezTo>
                  <a:pt x="137349" y="105802"/>
                  <a:pt x="162610" y="110944"/>
                  <a:pt x="164644" y="96703"/>
                </a:cubicBezTo>
                <a:cubicBezTo>
                  <a:pt x="168713" y="68220"/>
                  <a:pt x="137348" y="14816"/>
                  <a:pt x="137348" y="14816"/>
                </a:cubicBezTo>
                <a:cubicBezTo>
                  <a:pt x="150996" y="10267"/>
                  <a:pt x="164935" y="-4174"/>
                  <a:pt x="178292" y="1169"/>
                </a:cubicBezTo>
                <a:cubicBezTo>
                  <a:pt x="198642" y="9309"/>
                  <a:pt x="213490" y="65820"/>
                  <a:pt x="219235" y="83055"/>
                </a:cubicBezTo>
                <a:cubicBezTo>
                  <a:pt x="232883" y="69407"/>
                  <a:pt x="249472" y="58171"/>
                  <a:pt x="260178" y="42112"/>
                </a:cubicBezTo>
                <a:cubicBezTo>
                  <a:pt x="268158" y="30142"/>
                  <a:pt x="259440" y="1169"/>
                  <a:pt x="273826" y="1169"/>
                </a:cubicBezTo>
                <a:cubicBezTo>
                  <a:pt x="291463" y="1169"/>
                  <a:pt x="311404" y="72959"/>
                  <a:pt x="314769" y="83055"/>
                </a:cubicBezTo>
                <a:cubicBezTo>
                  <a:pt x="310220" y="114900"/>
                  <a:pt x="318170" y="151311"/>
                  <a:pt x="301121" y="178589"/>
                </a:cubicBezTo>
                <a:cubicBezTo>
                  <a:pt x="289143" y="197754"/>
                  <a:pt x="186852" y="192237"/>
                  <a:pt x="150996" y="192237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10281902" y="4342661"/>
            <a:ext cx="233916" cy="177840"/>
          </a:xfrm>
          <a:custGeom>
            <a:avLst/>
            <a:gdLst>
              <a:gd name="connsiteX0" fmla="*/ 150996 w 314769"/>
              <a:gd name="connsiteY0" fmla="*/ 192237 h 192973"/>
              <a:gd name="connsiteX1" fmla="*/ 871 w 314769"/>
              <a:gd name="connsiteY1" fmla="*/ 96703 h 192973"/>
              <a:gd name="connsiteX2" fmla="*/ 123701 w 314769"/>
              <a:gd name="connsiteY2" fmla="*/ 110351 h 192973"/>
              <a:gd name="connsiteX3" fmla="*/ 164644 w 314769"/>
              <a:gd name="connsiteY3" fmla="*/ 96703 h 192973"/>
              <a:gd name="connsiteX4" fmla="*/ 137348 w 314769"/>
              <a:gd name="connsiteY4" fmla="*/ 14816 h 192973"/>
              <a:gd name="connsiteX5" fmla="*/ 178292 w 314769"/>
              <a:gd name="connsiteY5" fmla="*/ 1169 h 192973"/>
              <a:gd name="connsiteX6" fmla="*/ 219235 w 314769"/>
              <a:gd name="connsiteY6" fmla="*/ 83055 h 192973"/>
              <a:gd name="connsiteX7" fmla="*/ 260178 w 314769"/>
              <a:gd name="connsiteY7" fmla="*/ 42112 h 192973"/>
              <a:gd name="connsiteX8" fmla="*/ 273826 w 314769"/>
              <a:gd name="connsiteY8" fmla="*/ 1169 h 192973"/>
              <a:gd name="connsiteX9" fmla="*/ 314769 w 314769"/>
              <a:gd name="connsiteY9" fmla="*/ 83055 h 192973"/>
              <a:gd name="connsiteX10" fmla="*/ 301121 w 314769"/>
              <a:gd name="connsiteY10" fmla="*/ 178589 h 192973"/>
              <a:gd name="connsiteX11" fmla="*/ 150996 w 314769"/>
              <a:gd name="connsiteY11" fmla="*/ 192237 h 1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769" h="192973">
                <a:moveTo>
                  <a:pt x="150996" y="192237"/>
                </a:moveTo>
                <a:cubicBezTo>
                  <a:pt x="150153" y="191731"/>
                  <a:pt x="-13307" y="95128"/>
                  <a:pt x="871" y="96703"/>
                </a:cubicBezTo>
                <a:lnTo>
                  <a:pt x="123701" y="110351"/>
                </a:lnTo>
                <a:cubicBezTo>
                  <a:pt x="137349" y="105802"/>
                  <a:pt x="162610" y="110944"/>
                  <a:pt x="164644" y="96703"/>
                </a:cubicBezTo>
                <a:cubicBezTo>
                  <a:pt x="168713" y="68220"/>
                  <a:pt x="137348" y="14816"/>
                  <a:pt x="137348" y="14816"/>
                </a:cubicBezTo>
                <a:cubicBezTo>
                  <a:pt x="150996" y="10267"/>
                  <a:pt x="164935" y="-4174"/>
                  <a:pt x="178292" y="1169"/>
                </a:cubicBezTo>
                <a:cubicBezTo>
                  <a:pt x="198642" y="9309"/>
                  <a:pt x="213490" y="65820"/>
                  <a:pt x="219235" y="83055"/>
                </a:cubicBezTo>
                <a:cubicBezTo>
                  <a:pt x="232883" y="69407"/>
                  <a:pt x="249472" y="58171"/>
                  <a:pt x="260178" y="42112"/>
                </a:cubicBezTo>
                <a:cubicBezTo>
                  <a:pt x="268158" y="30142"/>
                  <a:pt x="259440" y="1169"/>
                  <a:pt x="273826" y="1169"/>
                </a:cubicBezTo>
                <a:cubicBezTo>
                  <a:pt x="291463" y="1169"/>
                  <a:pt x="311404" y="72959"/>
                  <a:pt x="314769" y="83055"/>
                </a:cubicBezTo>
                <a:cubicBezTo>
                  <a:pt x="310220" y="114900"/>
                  <a:pt x="318170" y="151311"/>
                  <a:pt x="301121" y="178589"/>
                </a:cubicBezTo>
                <a:cubicBezTo>
                  <a:pt x="289143" y="197754"/>
                  <a:pt x="186852" y="192237"/>
                  <a:pt x="150996" y="192237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投影片編號版面配置區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0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" y="931103"/>
            <a:ext cx="1604191" cy="160725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2" y="878650"/>
            <a:ext cx="1959321" cy="19593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52" y="851008"/>
            <a:ext cx="1959321" cy="19593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0" y="2937509"/>
            <a:ext cx="1604191" cy="16072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59" y="2846285"/>
            <a:ext cx="1959321" cy="19593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18" y="2836848"/>
            <a:ext cx="1959321" cy="195932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9" y="4924889"/>
            <a:ext cx="1604191" cy="16072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87" y="4845712"/>
            <a:ext cx="1959321" cy="195932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46" y="4898679"/>
            <a:ext cx="1959321" cy="195932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90" y="1005726"/>
            <a:ext cx="1604191" cy="160725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82" y="859473"/>
            <a:ext cx="1959321" cy="195932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42" y="859473"/>
            <a:ext cx="1959321" cy="195932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52" y="2937509"/>
            <a:ext cx="1604191" cy="16072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82" y="2846285"/>
            <a:ext cx="1959321" cy="195932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43" y="2911299"/>
            <a:ext cx="1959321" cy="195932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17" y="4924888"/>
            <a:ext cx="1604191" cy="160725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82" y="4814071"/>
            <a:ext cx="1959321" cy="195932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42" y="4845712"/>
            <a:ext cx="1959321" cy="1959321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58050" y="337517"/>
            <a:ext cx="523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Success to fit the model (able to be analyzed)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20" y="3771717"/>
            <a:ext cx="3083387" cy="30833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81" y="3735545"/>
            <a:ext cx="3068327" cy="30683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18" y="474365"/>
            <a:ext cx="3103922" cy="31039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81" y="473788"/>
            <a:ext cx="3068327" cy="3068327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448903" y="292037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858" y="0"/>
            <a:ext cx="9992089" cy="63199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SRR2000035(Arabidopsis thaliana, </a:t>
            </a:r>
            <a:r>
              <a:rPr lang="zh-TW" altLang="en-US" sz="2400" dirty="0" smtClean="0"/>
              <a:t>阿拉伯</a:t>
            </a:r>
            <a:r>
              <a:rPr lang="zh-TW" altLang="en-US" sz="2400" dirty="0"/>
              <a:t>芥</a:t>
            </a:r>
            <a:r>
              <a:rPr lang="en-US" altLang="zh-TW" sz="2400" dirty="0" smtClean="0"/>
              <a:t>); </a:t>
            </a:r>
            <a:r>
              <a:rPr lang="en-US" altLang="zh-TW" sz="2400" dirty="0" smtClean="0">
                <a:solidFill>
                  <a:srgbClr val="FF0000"/>
                </a:solidFill>
              </a:rPr>
              <a:t>Unable to fit the model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265858" y="3316930"/>
            <a:ext cx="9992089" cy="631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/>
              <a:t>ERR070478(Salmo </a:t>
            </a:r>
            <a:r>
              <a:rPr lang="en-US" altLang="zh-TW" sz="2400" dirty="0" err="1"/>
              <a:t>salar</a:t>
            </a:r>
            <a:r>
              <a:rPr lang="en-US" altLang="zh-TW" sz="2400" dirty="0"/>
              <a:t>,  </a:t>
            </a:r>
            <a:r>
              <a:rPr lang="zh-TW" altLang="en-US" sz="2400" dirty="0"/>
              <a:t>大西洋鮭</a:t>
            </a:r>
            <a:r>
              <a:rPr lang="en-US" altLang="zh-TW" sz="2400" dirty="0" smtClean="0"/>
              <a:t>); </a:t>
            </a:r>
            <a:r>
              <a:rPr lang="en-US" altLang="zh-TW" sz="2400" dirty="0" smtClean="0">
                <a:solidFill>
                  <a:srgbClr val="FF0000"/>
                </a:solidFill>
              </a:rPr>
              <a:t>unable to fit the 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8610" r="5119" b="7877"/>
          <a:stretch/>
        </p:blipFill>
        <p:spPr>
          <a:xfrm>
            <a:off x="894807" y="415723"/>
            <a:ext cx="3184667" cy="298928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306" r="5068" b="7545"/>
          <a:stretch/>
        </p:blipFill>
        <p:spPr>
          <a:xfrm>
            <a:off x="956281" y="3820010"/>
            <a:ext cx="3123193" cy="2883685"/>
          </a:xfrm>
          <a:prstGeom prst="rect">
            <a:avLst/>
          </a:prstGeom>
        </p:spPr>
      </p:pic>
      <p:pic>
        <p:nvPicPr>
          <p:cNvPr id="22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37" y="871677"/>
            <a:ext cx="1386884" cy="17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Atlantic salmon (Salmo salar)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48" y="4137514"/>
            <a:ext cx="1820261" cy="13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1771954" y="2600411"/>
            <a:ext cx="210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analysis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771954" y="5506634"/>
            <a:ext cx="210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analysis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/>
          <p:cNvSpPr txBox="1"/>
          <p:nvPr/>
        </p:nvSpPr>
        <p:spPr>
          <a:xfrm>
            <a:off x="458050" y="337517"/>
            <a:ext cx="50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Fail to fit the model (unable to be analyzed)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" y="1119865"/>
            <a:ext cx="1607425" cy="1610493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3" y="802108"/>
            <a:ext cx="1963271" cy="196327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07" y="767088"/>
            <a:ext cx="1963271" cy="1963271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99" y="1154886"/>
            <a:ext cx="1607425" cy="1610493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9" y="833246"/>
            <a:ext cx="1963271" cy="1963271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564" y="802108"/>
            <a:ext cx="1963271" cy="1963271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6" y="2972751"/>
            <a:ext cx="1607425" cy="1610493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11" y="2796363"/>
            <a:ext cx="1963271" cy="1963271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76" y="2791531"/>
            <a:ext cx="1963271" cy="1963271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99" y="3060397"/>
            <a:ext cx="1607425" cy="1610493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9" y="2791532"/>
            <a:ext cx="1963271" cy="1963271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564" y="2791533"/>
            <a:ext cx="1963271" cy="1963271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8" y="5068030"/>
            <a:ext cx="1607425" cy="1610493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63" y="4894729"/>
            <a:ext cx="1963271" cy="1963271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9" y="4891642"/>
            <a:ext cx="1963271" cy="1963271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14" y="4936022"/>
            <a:ext cx="1607425" cy="1610493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9" y="4759634"/>
            <a:ext cx="1963271" cy="1963271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10" y="4759635"/>
            <a:ext cx="1963271" cy="1963271"/>
          </a:xfrm>
          <a:prstGeom prst="rect">
            <a:avLst/>
          </a:prstGeom>
        </p:spPr>
      </p:pic>
      <p:sp>
        <p:nvSpPr>
          <p:cNvPr id="60" name="投影片編號版面配置區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2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接點 8"/>
          <p:cNvCxnSpPr/>
          <p:nvPr/>
        </p:nvCxnSpPr>
        <p:spPr>
          <a:xfrm>
            <a:off x="4940998" y="1331011"/>
            <a:ext cx="1273795" cy="10738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5668275" y="2956277"/>
            <a:ext cx="6523725" cy="2620149"/>
            <a:chOff x="5391256" y="3658282"/>
            <a:chExt cx="6523725" cy="2620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573333" y="5281683"/>
                  <a:ext cx="6341648" cy="996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3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Area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under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curve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kmer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curve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’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zh-TW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peak</m:t>
                            </m:r>
                            <m:r>
                              <m:rPr>
                                <m:nor/>
                              </m:rPr>
                              <a:rPr lang="zh-TW" altLang="en-US" sz="3200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zh-TW" altLang="en-US" sz="4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333" y="5281683"/>
                  <a:ext cx="6341648" cy="9967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5735684" y="4058886"/>
                  <a:ext cx="3285492" cy="11393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𝑟𝑒𝑎𝑑𝑠</m:t>
                              </m:r>
                            </m:sub>
                          </m:sSub>
                          <m: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sz="4400" i="1">
                                  <a:latin typeface="Cambria Math" panose="02040503050406030204" pitchFamily="18" charset="0"/>
                                </a:rPr>
                                <m:t>𝑘𝑚𝑒𝑟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zh-TW" altLang="en-US" sz="32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en-US" altLang="zh-TW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684" y="4058886"/>
                  <a:ext cx="3285492" cy="11393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/>
            <p:cNvSpPr txBox="1"/>
            <p:nvPr/>
          </p:nvSpPr>
          <p:spPr>
            <a:xfrm>
              <a:off x="5391256" y="3658282"/>
              <a:ext cx="1876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Therefore…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04446" y="2227451"/>
            <a:ext cx="6667500" cy="4410458"/>
            <a:chOff x="806489" y="2705820"/>
            <a:chExt cx="4840697" cy="3549117"/>
          </a:xfrm>
        </p:grpSpPr>
        <p:grpSp>
          <p:nvGrpSpPr>
            <p:cNvPr id="3" name="群組 2"/>
            <p:cNvGrpSpPr/>
            <p:nvPr/>
          </p:nvGrpSpPr>
          <p:grpSpPr>
            <a:xfrm>
              <a:off x="806489" y="2705820"/>
              <a:ext cx="4840697" cy="3549117"/>
              <a:chOff x="806489" y="2705820"/>
              <a:chExt cx="4840697" cy="354911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891263" y="2705820"/>
                <a:ext cx="4755923" cy="3549117"/>
                <a:chOff x="891263" y="2705820"/>
                <a:chExt cx="4755923" cy="3549117"/>
              </a:xfrm>
            </p:grpSpPr>
            <p:grpSp>
              <p:nvGrpSpPr>
                <p:cNvPr id="19" name="群組 18"/>
                <p:cNvGrpSpPr/>
                <p:nvPr/>
              </p:nvGrpSpPr>
              <p:grpSpPr>
                <a:xfrm>
                  <a:off x="891263" y="2705820"/>
                  <a:ext cx="4755923" cy="3549117"/>
                  <a:chOff x="1636325" y="2866888"/>
                  <a:chExt cx="4755923" cy="3549117"/>
                </a:xfrm>
              </p:grpSpPr>
              <p:pic>
                <p:nvPicPr>
                  <p:cNvPr id="1026" name="Picture 2" descr="A k-mer plot with poisson  distribution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6325" y="2866888"/>
                    <a:ext cx="3281427" cy="32814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矩形 11"/>
                      <p:cNvSpPr/>
                      <p:nvPr/>
                    </p:nvSpPr>
                    <p:spPr>
                      <a:xfrm>
                        <a:off x="2322416" y="6046673"/>
                        <a:ext cx="4069832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𝑘𝑚𝑒𝑟</m:t>
                                </m:r>
                              </m:sub>
                            </m:sSub>
                          </m:oMath>
                        </a14:m>
                        <a:r>
                          <a:rPr lang="zh-TW" altLang="en-US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</a:t>
                        </a:r>
                        <a:r>
                          <a:rPr lang="en-US" altLang="zh-TW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= </a:t>
                        </a:r>
                        <a:r>
                          <a:rPr lang="en-US" altLang="zh-TW" dirty="0" err="1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kmer_coverage_at_curve’s_peak</a:t>
                        </a:r>
                        <a:endParaRPr lang="zh-TW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矩形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2416" y="6046673"/>
                        <a:ext cx="4069832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8197" r="-750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直線單箭頭接點 13"/>
                  <p:cNvCxnSpPr/>
                  <p:nvPr/>
                </p:nvCxnSpPr>
                <p:spPr>
                  <a:xfrm>
                    <a:off x="2729552" y="3384645"/>
                    <a:ext cx="13648" cy="2763670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矩形 15"/>
                      <p:cNvSpPr/>
                      <p:nvPr/>
                    </p:nvSpPr>
                    <p:spPr>
                      <a:xfrm>
                        <a:off x="3150335" y="3525299"/>
                        <a:ext cx="3240246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𝑟𝑒𝑎𝑑𝑠</m:t>
                                </m:r>
                              </m:sub>
                            </m:sSub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oMath>
                        </a14:m>
                        <a:r>
                          <a:rPr lang="en-US" altLang="zh-TW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= Area_under_curve </a:t>
                        </a:r>
                        <a:endParaRPr lang="zh-TW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矩形 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50335" y="3525299"/>
                        <a:ext cx="3240246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t="-10000" r="-565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7" name="直線單箭頭接點 16"/>
                  <p:cNvCxnSpPr/>
                  <p:nvPr/>
                </p:nvCxnSpPr>
                <p:spPr>
                  <a:xfrm flipV="1">
                    <a:off x="2838734" y="3976038"/>
                    <a:ext cx="1160060" cy="10764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直線接點 22"/>
                <p:cNvCxnSpPr/>
                <p:nvPr/>
              </p:nvCxnSpPr>
              <p:spPr>
                <a:xfrm>
                  <a:off x="1460311" y="5022376"/>
                  <a:ext cx="0" cy="518615"/>
                </a:xfrm>
                <a:prstGeom prst="line">
                  <a:avLst/>
                </a:prstGeom>
                <a:ln w="381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 23"/>
              <p:cNvSpPr/>
              <p:nvPr/>
            </p:nvSpPr>
            <p:spPr>
              <a:xfrm>
                <a:off x="806489" y="3219259"/>
                <a:ext cx="292388" cy="20624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>
                <a:spAutoFit/>
              </a:bodyPr>
              <a:lstStyle/>
              <a:p>
                <a:r>
                  <a:rPr lang="en-US" altLang="zh-TW" sz="700" dirty="0" smtClean="0">
                    <a:ln w="0"/>
                  </a:rPr>
                  <a:t>(total </a:t>
                </a:r>
                <a:r>
                  <a:rPr lang="en-US" altLang="zh-TW" sz="700" dirty="0">
                    <a:ln w="0"/>
                  </a:rPr>
                  <a:t>number of k-</a:t>
                </a:r>
                <a:r>
                  <a:rPr lang="en-US" altLang="zh-TW" sz="700" dirty="0" err="1">
                    <a:ln w="0"/>
                  </a:rPr>
                  <a:t>mers</a:t>
                </a:r>
                <a:r>
                  <a:rPr lang="en-US" altLang="zh-TW" sz="700" dirty="0">
                    <a:ln w="0"/>
                  </a:rPr>
                  <a:t> with a given </a:t>
                </a:r>
                <a:r>
                  <a:rPr lang="en-US" altLang="zh-TW" sz="700" dirty="0" smtClean="0">
                    <a:ln w="0"/>
                  </a:rPr>
                  <a:t>frequency)</a:t>
                </a:r>
                <a:endParaRPr lang="zh-TW" altLang="en-US" sz="700" dirty="0">
                  <a:ln w="0"/>
                </a:endParaRPr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2022575" y="5685550"/>
              <a:ext cx="284234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/>
                <a:t>(the </a:t>
              </a:r>
              <a:r>
                <a:rPr lang="en-US" altLang="zh-TW" sz="700" dirty="0"/>
                <a:t>frequency or the number of times a given k-</a:t>
              </a:r>
              <a:r>
                <a:rPr lang="en-US" altLang="zh-TW" sz="700" dirty="0" err="1"/>
                <a:t>mer</a:t>
              </a:r>
              <a:r>
                <a:rPr lang="en-US" altLang="zh-TW" sz="700" dirty="0"/>
                <a:t> is </a:t>
              </a:r>
              <a:r>
                <a:rPr lang="en-US" altLang="zh-TW" sz="700" dirty="0" smtClean="0"/>
                <a:t>observed)</a:t>
              </a:r>
              <a:endParaRPr lang="zh-TW" altLang="en-US" sz="700" dirty="0"/>
            </a:p>
          </p:txBody>
        </p:sp>
      </p:grpSp>
      <p:sp>
        <p:nvSpPr>
          <p:cNvPr id="18" name="副標題 2"/>
          <p:cNvSpPr txBox="1">
            <a:spLocks/>
          </p:cNvSpPr>
          <p:nvPr/>
        </p:nvSpPr>
        <p:spPr>
          <a:xfrm>
            <a:off x="0" y="181892"/>
            <a:ext cx="12058649" cy="515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500" dirty="0" smtClean="0"/>
              <a:t>Formula for inferring genome’s size from </a:t>
            </a:r>
            <a:r>
              <a:rPr lang="en-US" altLang="zh-TW" sz="3500" dirty="0" err="1" smtClean="0"/>
              <a:t>kmer</a:t>
            </a:r>
            <a:r>
              <a:rPr lang="en-US" altLang="zh-TW" sz="3500" dirty="0" smtClean="0"/>
              <a:t> histogram:</a:t>
            </a:r>
            <a:endParaRPr lang="zh-TW" altLang="en-US" sz="35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906295" y="1020565"/>
            <a:ext cx="8561671" cy="1475981"/>
            <a:chOff x="1906295" y="1020565"/>
            <a:chExt cx="8561671" cy="1475981"/>
          </a:xfrm>
        </p:grpSpPr>
        <p:sp>
          <p:nvSpPr>
            <p:cNvPr id="6" name="文字方塊 5"/>
            <p:cNvSpPr txBox="1"/>
            <p:nvPr/>
          </p:nvSpPr>
          <p:spPr>
            <a:xfrm>
              <a:off x="2744152" y="1020565"/>
              <a:ext cx="2169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When L&gt;&gt;K…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906295" y="1327572"/>
                  <a:ext cx="8561671" cy="11689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40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𝑘𝑚𝑒𝑟</m:t>
                            </m:r>
                          </m:sub>
                        </m:s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f>
                          <m:f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f>
                          <m:f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𝑟𝑒𝑎𝑑𝑠</m:t>
                                </m:r>
                              </m:sub>
                            </m:s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40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295" y="1327572"/>
                  <a:ext cx="8561671" cy="11689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1143341" y="2433705"/>
            <a:ext cx="1604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00B050"/>
                </a:solidFill>
              </a:rPr>
              <a:t>Poisson distribution </a:t>
            </a:r>
            <a:endParaRPr lang="zh-TW" altLang="en-US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2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reason of model fail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1" y="2093977"/>
            <a:ext cx="11646408" cy="3103666"/>
          </a:xfrm>
        </p:spPr>
        <p:txBody>
          <a:bodyPr>
            <a:normAutofit fontScale="92500"/>
          </a:bodyPr>
          <a:lstStyle/>
          <a:p>
            <a:r>
              <a:rPr lang="en-US" altLang="zh-TW" sz="2500" dirty="0" smtClean="0"/>
              <a:t>Qualify of sequencing machine or samples:</a:t>
            </a:r>
          </a:p>
          <a:p>
            <a:pPr lvl="1"/>
            <a:r>
              <a:rPr lang="en-US" altLang="zh-TW" sz="2300" dirty="0" smtClean="0"/>
              <a:t>Sequence data </a:t>
            </a:r>
            <a:r>
              <a:rPr lang="en-US" altLang="zh-TW" sz="2300" dirty="0"/>
              <a:t>file </a:t>
            </a:r>
            <a:r>
              <a:rPr lang="en-US" altLang="zh-TW" sz="2300" dirty="0" smtClean="0"/>
              <a:t>contains too much sequencing error. (the left most peaks grows higher)</a:t>
            </a:r>
          </a:p>
          <a:p>
            <a:pPr lvl="1"/>
            <a:r>
              <a:rPr lang="en-US" altLang="zh-TW" sz="2400" dirty="0"/>
              <a:t>Genome coverage for sequence reads is too low. (If it’s under 50X; However, usually 100X</a:t>
            </a:r>
            <a:r>
              <a:rPr lang="en-US" altLang="zh-TW" sz="2400" dirty="0" smtClean="0"/>
              <a:t>.)</a:t>
            </a:r>
            <a:endParaRPr lang="en-US" altLang="zh-TW" sz="2300" dirty="0" smtClean="0"/>
          </a:p>
          <a:p>
            <a:r>
              <a:rPr lang="en-US" altLang="zh-TW" sz="2500" dirty="0" smtClean="0"/>
              <a:t>The genome’s instinct:</a:t>
            </a:r>
          </a:p>
          <a:p>
            <a:pPr lvl="1"/>
            <a:r>
              <a:rPr lang="en-US" altLang="zh-TW" sz="2300" dirty="0" smtClean="0"/>
              <a:t>Target genome contains too many repeat sequences. (the right side tail grow longer)</a:t>
            </a:r>
          </a:p>
          <a:p>
            <a:pPr lvl="1"/>
            <a:r>
              <a:rPr lang="en-US" altLang="zh-TW" sz="2300" dirty="0" smtClean="0"/>
              <a:t>Organelles’ genome may distort the k-</a:t>
            </a:r>
            <a:r>
              <a:rPr lang="en-US" altLang="zh-TW" sz="2300" dirty="0" err="1" smtClean="0"/>
              <a:t>mer’s</a:t>
            </a:r>
            <a:r>
              <a:rPr lang="en-US" altLang="zh-TW" sz="2300" dirty="0" smtClean="0"/>
              <a:t> profile. (usually occurring in plants)</a:t>
            </a:r>
          </a:p>
          <a:p>
            <a:pPr lvl="1"/>
            <a:r>
              <a:rPr lang="en-US" altLang="zh-TW" sz="2300" dirty="0" smtClean="0"/>
              <a:t>Fail to be applied to multi-</a:t>
            </a:r>
            <a:r>
              <a:rPr lang="en-US" altLang="zh-TW" sz="2300" dirty="0" err="1" smtClean="0"/>
              <a:t>ploid</a:t>
            </a:r>
            <a:r>
              <a:rPr lang="en-US" altLang="zh-TW" sz="2300" dirty="0" smtClean="0"/>
              <a:t> organism. (</a:t>
            </a:r>
            <a:r>
              <a:rPr lang="en-US" altLang="zh-TW" sz="2300" dirty="0" err="1" smtClean="0"/>
              <a:t>genomescope</a:t>
            </a:r>
            <a:r>
              <a:rPr lang="en-US" altLang="zh-TW" sz="2300" dirty="0" smtClean="0"/>
              <a:t> is designed for diploid genome)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834224" y="6324724"/>
            <a:ext cx="747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But still mainly depends on the quality of sequence file and method…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9269" r="4791" b="6398"/>
          <a:stretch/>
        </p:blipFill>
        <p:spPr>
          <a:xfrm>
            <a:off x="354841" y="681686"/>
            <a:ext cx="4544706" cy="4217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8" y="2850210"/>
            <a:ext cx="3148185" cy="31481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85" y="2828844"/>
            <a:ext cx="3190916" cy="31909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705" y="63978"/>
            <a:ext cx="571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DRR015806 (Escherichia coli, </a:t>
            </a:r>
            <a:r>
              <a:rPr lang="zh-TW" altLang="en-US" sz="2400" dirty="0" smtClean="0"/>
              <a:t>大腸桿菌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882735" y="2662193"/>
            <a:ext cx="15497" cy="223665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67230" y="1969435"/>
            <a:ext cx="355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Area_under_curve</a:t>
            </a:r>
            <a:r>
              <a:rPr lang="en-US" altLang="zh-TW" dirty="0" smtClean="0"/>
              <a:t> = 831656247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942236" y="2453824"/>
            <a:ext cx="679975" cy="1253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1481" y="5569961"/>
                <a:ext cx="5341510" cy="1122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𝑟𝑒𝑎𝑑𝑠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𝑘𝑚𝑒𝑟</m:t>
                              </m:r>
                            </m:sub>
                          </m:sSub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Area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under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kmer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coverage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peak</m:t>
                          </m:r>
                          <m:r>
                            <m:rPr>
                              <m:nor/>
                            </m:rPr>
                            <a:rPr lang="en-US" altLang="zh-TW" b="0" i="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TW" i="1" dirty="0" smtClean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5,133,680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𝑏𝑝</m:t>
                    </m:r>
                  </m:oMath>
                </a14:m>
                <a:r>
                  <a:rPr lang="zh-TW" alt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</a:t>
                </a:r>
                <a:r>
                  <a:rPr lang="en-US" altLang="zh-TW" dirty="0"/>
                  <a:t>NCBI_genome: </a:t>
                </a:r>
                <a:r>
                  <a:rPr lang="en-US" altLang="zh-TW" dirty="0" smtClean="0"/>
                  <a:t>5,147,720 </a:t>
                </a:r>
                <a:r>
                  <a:rPr lang="en-US" altLang="zh-TW" dirty="0" err="1" smtClean="0"/>
                  <a:t>bp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1" y="5569961"/>
                <a:ext cx="5341510" cy="1122102"/>
              </a:xfrm>
              <a:prstGeom prst="rect">
                <a:avLst/>
              </a:prstGeom>
              <a:blipFill>
                <a:blip r:embed="rId6"/>
                <a:stretch>
                  <a:fillRect l="-1027" b="-11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36983" y="4860926"/>
                <a:ext cx="445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kmer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coverage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curve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peak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=162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83" y="4860926"/>
                <a:ext cx="445987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Organism Imag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10646" r="15253" b="26064"/>
          <a:stretch/>
        </p:blipFill>
        <p:spPr bwMode="auto">
          <a:xfrm>
            <a:off x="3005221" y="991098"/>
            <a:ext cx="1233980" cy="7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6118695" y="2107934"/>
            <a:ext cx="5254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Genome Haploid size: </a:t>
            </a:r>
            <a:r>
              <a:rPr lang="en-US" altLang="zh-TW" sz="2400" dirty="0" smtClean="0">
                <a:solidFill>
                  <a:srgbClr val="FF0000"/>
                </a:solidFill>
              </a:rPr>
              <a:t>5,977,249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bp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4" name="手繪多邊形 13"/>
          <p:cNvSpPr/>
          <p:nvPr/>
        </p:nvSpPr>
        <p:spPr>
          <a:xfrm>
            <a:off x="271481" y="6131012"/>
            <a:ext cx="326638" cy="252591"/>
          </a:xfrm>
          <a:custGeom>
            <a:avLst/>
            <a:gdLst>
              <a:gd name="connsiteX0" fmla="*/ 150996 w 314769"/>
              <a:gd name="connsiteY0" fmla="*/ 192237 h 192973"/>
              <a:gd name="connsiteX1" fmla="*/ 871 w 314769"/>
              <a:gd name="connsiteY1" fmla="*/ 96703 h 192973"/>
              <a:gd name="connsiteX2" fmla="*/ 123701 w 314769"/>
              <a:gd name="connsiteY2" fmla="*/ 110351 h 192973"/>
              <a:gd name="connsiteX3" fmla="*/ 164644 w 314769"/>
              <a:gd name="connsiteY3" fmla="*/ 96703 h 192973"/>
              <a:gd name="connsiteX4" fmla="*/ 137348 w 314769"/>
              <a:gd name="connsiteY4" fmla="*/ 14816 h 192973"/>
              <a:gd name="connsiteX5" fmla="*/ 178292 w 314769"/>
              <a:gd name="connsiteY5" fmla="*/ 1169 h 192973"/>
              <a:gd name="connsiteX6" fmla="*/ 219235 w 314769"/>
              <a:gd name="connsiteY6" fmla="*/ 83055 h 192973"/>
              <a:gd name="connsiteX7" fmla="*/ 260178 w 314769"/>
              <a:gd name="connsiteY7" fmla="*/ 42112 h 192973"/>
              <a:gd name="connsiteX8" fmla="*/ 273826 w 314769"/>
              <a:gd name="connsiteY8" fmla="*/ 1169 h 192973"/>
              <a:gd name="connsiteX9" fmla="*/ 314769 w 314769"/>
              <a:gd name="connsiteY9" fmla="*/ 83055 h 192973"/>
              <a:gd name="connsiteX10" fmla="*/ 301121 w 314769"/>
              <a:gd name="connsiteY10" fmla="*/ 178589 h 192973"/>
              <a:gd name="connsiteX11" fmla="*/ 150996 w 314769"/>
              <a:gd name="connsiteY11" fmla="*/ 192237 h 1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769" h="192973">
                <a:moveTo>
                  <a:pt x="150996" y="192237"/>
                </a:moveTo>
                <a:cubicBezTo>
                  <a:pt x="150153" y="191731"/>
                  <a:pt x="-13307" y="95128"/>
                  <a:pt x="871" y="96703"/>
                </a:cubicBezTo>
                <a:lnTo>
                  <a:pt x="123701" y="110351"/>
                </a:lnTo>
                <a:cubicBezTo>
                  <a:pt x="137349" y="105802"/>
                  <a:pt x="162610" y="110944"/>
                  <a:pt x="164644" y="96703"/>
                </a:cubicBezTo>
                <a:cubicBezTo>
                  <a:pt x="168713" y="68220"/>
                  <a:pt x="137348" y="14816"/>
                  <a:pt x="137348" y="14816"/>
                </a:cubicBezTo>
                <a:cubicBezTo>
                  <a:pt x="150996" y="10267"/>
                  <a:pt x="164935" y="-4174"/>
                  <a:pt x="178292" y="1169"/>
                </a:cubicBezTo>
                <a:cubicBezTo>
                  <a:pt x="198642" y="9309"/>
                  <a:pt x="213490" y="65820"/>
                  <a:pt x="219235" y="83055"/>
                </a:cubicBezTo>
                <a:cubicBezTo>
                  <a:pt x="232883" y="69407"/>
                  <a:pt x="249472" y="58171"/>
                  <a:pt x="260178" y="42112"/>
                </a:cubicBezTo>
                <a:cubicBezTo>
                  <a:pt x="268158" y="30142"/>
                  <a:pt x="259440" y="1169"/>
                  <a:pt x="273826" y="1169"/>
                </a:cubicBezTo>
                <a:cubicBezTo>
                  <a:pt x="291463" y="1169"/>
                  <a:pt x="311404" y="72959"/>
                  <a:pt x="314769" y="83055"/>
                </a:cubicBezTo>
                <a:cubicBezTo>
                  <a:pt x="310220" y="114900"/>
                  <a:pt x="318170" y="151311"/>
                  <a:pt x="301121" y="178589"/>
                </a:cubicBezTo>
                <a:cubicBezTo>
                  <a:pt x="289143" y="197754"/>
                  <a:pt x="186852" y="192237"/>
                  <a:pt x="150996" y="192237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7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10406" r="4342" b="8212"/>
          <a:stretch/>
        </p:blipFill>
        <p:spPr>
          <a:xfrm>
            <a:off x="70528" y="469000"/>
            <a:ext cx="6451161" cy="58301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705" y="63978"/>
            <a:ext cx="5148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DRR002192 </a:t>
            </a:r>
            <a:r>
              <a:rPr lang="en-US" altLang="zh-TW" sz="2400" dirty="0"/>
              <a:t>(Homo sapiens, </a:t>
            </a:r>
            <a:r>
              <a:rPr lang="zh-TW" altLang="en-US" sz="2400" dirty="0" smtClean="0"/>
              <a:t>智慧</a:t>
            </a:r>
            <a:r>
              <a:rPr lang="zh-TW" altLang="en-US" sz="2400" dirty="0"/>
              <a:t>人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32105" y="3959102"/>
            <a:ext cx="7749" cy="234009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55031" y="4353084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Area_under_curve</a:t>
            </a:r>
            <a:r>
              <a:rPr lang="en-US" altLang="zh-TW" dirty="0" smtClean="0"/>
              <a:t> = 15227857929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962526" y="4924927"/>
            <a:ext cx="385011" cy="6817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44361" y="4722416"/>
                <a:ext cx="5670311" cy="1676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𝑟𝑒𝑎𝑑𝑠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𝑘𝑚𝑒𝑟</m:t>
                              </m:r>
                            </m:sub>
                          </m:sSub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Area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under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kmer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coverage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peak</m:t>
                          </m:r>
                          <m:r>
                            <m:rPr>
                              <m:nor/>
                            </m:rPr>
                            <a:rPr lang="en-US" altLang="zh-TW" b="0" i="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TW" i="1" dirty="0" smtClean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3,045,571,586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𝑏𝑝</m:t>
                    </m:r>
                  </m:oMath>
                </a14:m>
                <a:r>
                  <a:rPr lang="zh-TW" alt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:endParaRPr lang="en-US" altLang="zh-TW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TW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TW" dirty="0" err="1" smtClean="0"/>
                  <a:t>NCBI_genome</a:t>
                </a:r>
                <a:r>
                  <a:rPr lang="en-US" altLang="zh-TW" dirty="0"/>
                  <a:t>: 2,996,420,000 </a:t>
                </a:r>
                <a:r>
                  <a:rPr lang="en-US" altLang="zh-TW" dirty="0" err="1" smtClean="0"/>
                  <a:t>bp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361" y="4722416"/>
                <a:ext cx="5670311" cy="1676100"/>
              </a:xfrm>
              <a:prstGeom prst="rect">
                <a:avLst/>
              </a:prstGeom>
              <a:blipFill>
                <a:blip r:embed="rId4"/>
                <a:stretch>
                  <a:fillRect l="-2581" b="-7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0528" y="6299195"/>
                <a:ext cx="4203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kmer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coverage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curve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peak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" y="6299195"/>
                <a:ext cx="420339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6441880" y="765173"/>
            <a:ext cx="5421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Genome Haploid size: </a:t>
            </a:r>
            <a:r>
              <a:rPr lang="en-US" altLang="zh-TW" sz="2400" dirty="0">
                <a:solidFill>
                  <a:srgbClr val="FF0000"/>
                </a:solidFill>
              </a:rPr>
              <a:t>46,899,943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bp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9705501" y="779023"/>
            <a:ext cx="1455312" cy="433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52" y="1398007"/>
            <a:ext cx="2561263" cy="256126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526" y="1397839"/>
            <a:ext cx="2561263" cy="2561263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 flipH="1">
            <a:off x="709433" y="4353942"/>
            <a:ext cx="23465" cy="155041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 25"/>
          <p:cNvSpPr/>
          <p:nvPr/>
        </p:nvSpPr>
        <p:spPr>
          <a:xfrm>
            <a:off x="6620896" y="5331550"/>
            <a:ext cx="373462" cy="275093"/>
          </a:xfrm>
          <a:custGeom>
            <a:avLst/>
            <a:gdLst>
              <a:gd name="connsiteX0" fmla="*/ 150996 w 314769"/>
              <a:gd name="connsiteY0" fmla="*/ 192237 h 192973"/>
              <a:gd name="connsiteX1" fmla="*/ 871 w 314769"/>
              <a:gd name="connsiteY1" fmla="*/ 96703 h 192973"/>
              <a:gd name="connsiteX2" fmla="*/ 123701 w 314769"/>
              <a:gd name="connsiteY2" fmla="*/ 110351 h 192973"/>
              <a:gd name="connsiteX3" fmla="*/ 164644 w 314769"/>
              <a:gd name="connsiteY3" fmla="*/ 96703 h 192973"/>
              <a:gd name="connsiteX4" fmla="*/ 137348 w 314769"/>
              <a:gd name="connsiteY4" fmla="*/ 14816 h 192973"/>
              <a:gd name="connsiteX5" fmla="*/ 178292 w 314769"/>
              <a:gd name="connsiteY5" fmla="*/ 1169 h 192973"/>
              <a:gd name="connsiteX6" fmla="*/ 219235 w 314769"/>
              <a:gd name="connsiteY6" fmla="*/ 83055 h 192973"/>
              <a:gd name="connsiteX7" fmla="*/ 260178 w 314769"/>
              <a:gd name="connsiteY7" fmla="*/ 42112 h 192973"/>
              <a:gd name="connsiteX8" fmla="*/ 273826 w 314769"/>
              <a:gd name="connsiteY8" fmla="*/ 1169 h 192973"/>
              <a:gd name="connsiteX9" fmla="*/ 314769 w 314769"/>
              <a:gd name="connsiteY9" fmla="*/ 83055 h 192973"/>
              <a:gd name="connsiteX10" fmla="*/ 301121 w 314769"/>
              <a:gd name="connsiteY10" fmla="*/ 178589 h 192973"/>
              <a:gd name="connsiteX11" fmla="*/ 150996 w 314769"/>
              <a:gd name="connsiteY11" fmla="*/ 192237 h 1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769" h="192973">
                <a:moveTo>
                  <a:pt x="150996" y="192237"/>
                </a:moveTo>
                <a:cubicBezTo>
                  <a:pt x="150153" y="191731"/>
                  <a:pt x="-13307" y="95128"/>
                  <a:pt x="871" y="96703"/>
                </a:cubicBezTo>
                <a:lnTo>
                  <a:pt x="123701" y="110351"/>
                </a:lnTo>
                <a:cubicBezTo>
                  <a:pt x="137349" y="105802"/>
                  <a:pt x="162610" y="110944"/>
                  <a:pt x="164644" y="96703"/>
                </a:cubicBezTo>
                <a:cubicBezTo>
                  <a:pt x="168713" y="68220"/>
                  <a:pt x="137348" y="14816"/>
                  <a:pt x="137348" y="14816"/>
                </a:cubicBezTo>
                <a:cubicBezTo>
                  <a:pt x="150996" y="10267"/>
                  <a:pt x="164935" y="-4174"/>
                  <a:pt x="178292" y="1169"/>
                </a:cubicBezTo>
                <a:cubicBezTo>
                  <a:pt x="198642" y="9309"/>
                  <a:pt x="213490" y="65820"/>
                  <a:pt x="219235" y="83055"/>
                </a:cubicBezTo>
                <a:cubicBezTo>
                  <a:pt x="232883" y="69407"/>
                  <a:pt x="249472" y="58171"/>
                  <a:pt x="260178" y="42112"/>
                </a:cubicBezTo>
                <a:cubicBezTo>
                  <a:pt x="268158" y="30142"/>
                  <a:pt x="259440" y="1169"/>
                  <a:pt x="273826" y="1169"/>
                </a:cubicBezTo>
                <a:cubicBezTo>
                  <a:pt x="291463" y="1169"/>
                  <a:pt x="311404" y="72959"/>
                  <a:pt x="314769" y="83055"/>
                </a:cubicBezTo>
                <a:cubicBezTo>
                  <a:pt x="310220" y="114900"/>
                  <a:pt x="318170" y="151311"/>
                  <a:pt x="301121" y="178589"/>
                </a:cubicBezTo>
                <a:cubicBezTo>
                  <a:pt x="289143" y="197754"/>
                  <a:pt x="186852" y="192237"/>
                  <a:pt x="150996" y="192237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448903" y="292037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588" y="243394"/>
            <a:ext cx="4698657" cy="631994"/>
          </a:xfrm>
        </p:spPr>
        <p:txBody>
          <a:bodyPr>
            <a:noAutofit/>
          </a:bodyPr>
          <a:lstStyle/>
          <a:p>
            <a:r>
              <a:rPr lang="en-US" altLang="zh-TW" sz="4000" dirty="0" smtClean="0"/>
              <a:t>(</a:t>
            </a:r>
            <a:r>
              <a:rPr lang="en-US" altLang="zh-TW" sz="4000" dirty="0"/>
              <a:t>Homo sapiens</a:t>
            </a:r>
            <a:r>
              <a:rPr lang="en-US" altLang="zh-TW" sz="4000" dirty="0" smtClean="0"/>
              <a:t>,</a:t>
            </a:r>
            <a:r>
              <a:rPr lang="zh-TW" altLang="en-US" sz="4000" dirty="0" smtClean="0"/>
              <a:t>智慧人</a:t>
            </a:r>
            <a:r>
              <a:rPr lang="en-US" altLang="zh-TW" sz="4000" dirty="0" smtClean="0"/>
              <a:t>)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772797" y="976307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fit the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" y="1743628"/>
            <a:ext cx="1684747" cy="16879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7" y="1463362"/>
            <a:ext cx="2057710" cy="205771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18" y="1463362"/>
            <a:ext cx="2057710" cy="205771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09" y="1796348"/>
            <a:ext cx="1684747" cy="1687962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49" y="1560405"/>
            <a:ext cx="2057710" cy="205771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52" y="1558754"/>
            <a:ext cx="2057710" cy="205771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" y="4853252"/>
            <a:ext cx="1684747" cy="168796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7" y="4668378"/>
            <a:ext cx="2057710" cy="205771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18" y="4673444"/>
            <a:ext cx="2057710" cy="205771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08" y="4809759"/>
            <a:ext cx="1684747" cy="168796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2" y="4624885"/>
            <a:ext cx="2057710" cy="205771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52" y="4624885"/>
            <a:ext cx="2057710" cy="205771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65858" y="989794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DRR002191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227226" y="97003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DRR002192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65858" y="4122895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DRR002193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227226" y="4111178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DRR002194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831013" y="4111178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fit the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915696" y="4110390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fit the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09336" y="967010"/>
            <a:ext cx="411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Genome Haploid size: </a:t>
            </a:r>
            <a:r>
              <a:rPr lang="en-US" altLang="zh-TW" dirty="0" smtClean="0">
                <a:solidFill>
                  <a:srgbClr val="FF0000"/>
                </a:solidFill>
              </a:rPr>
              <a:t>46,899,943</a:t>
            </a:r>
            <a:r>
              <a:rPr lang="en-US" altLang="zh-TW" dirty="0" smtClean="0"/>
              <a:t> </a:t>
            </a:r>
            <a:r>
              <a:rPr lang="en-US" altLang="zh-TW" dirty="0" err="1"/>
              <a:t>bp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850668" y="380430"/>
            <a:ext cx="2642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NCBI: 2,996,420,000 </a:t>
            </a:r>
            <a:r>
              <a:rPr lang="en-US" altLang="zh-TW" dirty="0" err="1"/>
              <a:t>bp</a:t>
            </a:r>
            <a:endParaRPr lang="zh-TW" altLang="en-US" dirty="0"/>
          </a:p>
        </p:txBody>
      </p:sp>
      <p:cxnSp>
        <p:nvCxnSpPr>
          <p:cNvPr id="48" name="直線接點 47"/>
          <p:cNvCxnSpPr/>
          <p:nvPr/>
        </p:nvCxnSpPr>
        <p:spPr>
          <a:xfrm>
            <a:off x="10097037" y="963989"/>
            <a:ext cx="1455312" cy="433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投影片編號版面配置區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859879" y="2093976"/>
            <a:ext cx="10478338" cy="99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 smtClean="0"/>
              <a:t>Introduce </a:t>
            </a:r>
            <a:r>
              <a:rPr lang="en-US" altLang="zh-TW" sz="3600" b="1" dirty="0" smtClean="0"/>
              <a:t>machine learning </a:t>
            </a:r>
            <a:r>
              <a:rPr lang="en-US" altLang="zh-TW" sz="3600" dirty="0" smtClean="0"/>
              <a:t>method to analyze k-</a:t>
            </a:r>
            <a:r>
              <a:rPr lang="en-US" altLang="zh-TW" sz="3600" dirty="0" err="1" smtClean="0"/>
              <a:t>mer</a:t>
            </a:r>
            <a:r>
              <a:rPr lang="en-US" altLang="zh-TW" sz="3600" dirty="0" smtClean="0"/>
              <a:t> histogram. </a:t>
            </a:r>
          </a:p>
          <a:p>
            <a:r>
              <a:rPr lang="en-US" altLang="zh-TW" sz="3600" dirty="0"/>
              <a:t>F</a:t>
            </a:r>
            <a:r>
              <a:rPr lang="en-US" altLang="zh-TW" sz="3600" dirty="0" smtClean="0"/>
              <a:t>urtherly </a:t>
            </a:r>
            <a:r>
              <a:rPr lang="en-US" altLang="zh-TW" sz="3600" b="1" dirty="0" smtClean="0"/>
              <a:t>deep learning</a:t>
            </a:r>
            <a:r>
              <a:rPr lang="en-US" altLang="zh-TW" sz="3600" dirty="0" smtClean="0"/>
              <a:t>…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064458" y="4104373"/>
            <a:ext cx="85183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[Machine Learning is the] field of study that gives computers the ability to </a:t>
            </a:r>
            <a:r>
              <a:rPr lang="en-US" altLang="zh-TW" sz="3200" dirty="0" smtClean="0"/>
              <a:t>learn without </a:t>
            </a:r>
            <a:r>
              <a:rPr lang="en-US" altLang="zh-TW" sz="3200" dirty="0"/>
              <a:t>being explicitly programmed.</a:t>
            </a:r>
          </a:p>
          <a:p>
            <a:r>
              <a:rPr lang="en-US" altLang="zh-TW" sz="3200" dirty="0"/>
              <a:t>—Arthur Samuel, </a:t>
            </a:r>
            <a:r>
              <a:rPr lang="en-US" altLang="zh-TW" sz="3200" i="1" dirty="0"/>
              <a:t>1959</a:t>
            </a:r>
            <a:endParaRPr lang="zh-TW" altLang="en-US" sz="3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8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6946" r="9301" b="6449"/>
          <a:stretch/>
        </p:blipFill>
        <p:spPr>
          <a:xfrm>
            <a:off x="1290859" y="3597330"/>
            <a:ext cx="4808188" cy="3019507"/>
          </a:xfrm>
          <a:prstGeom prst="rect">
            <a:avLst/>
          </a:prstGeom>
        </p:spPr>
      </p:pic>
      <p:sp>
        <p:nvSpPr>
          <p:cNvPr id="7" name="副標題 2"/>
          <p:cNvSpPr txBox="1">
            <a:spLocks/>
          </p:cNvSpPr>
          <p:nvPr/>
        </p:nvSpPr>
        <p:spPr>
          <a:xfrm>
            <a:off x="859878" y="1789225"/>
            <a:ext cx="10478338" cy="180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smtClean="0"/>
              <a:t>Input: </a:t>
            </a:r>
            <a:r>
              <a:rPr lang="en-US" altLang="zh-TW" sz="3200" dirty="0" err="1" smtClean="0"/>
              <a:t>kmer</a:t>
            </a:r>
            <a:r>
              <a:rPr lang="en-US" altLang="zh-TW" sz="3200" dirty="0" smtClean="0"/>
              <a:t> histogram.</a:t>
            </a:r>
          </a:p>
          <a:p>
            <a:r>
              <a:rPr lang="en-US" altLang="zh-TW" sz="3200" dirty="0" smtClean="0"/>
              <a:t>Output: genome feature.</a:t>
            </a:r>
          </a:p>
          <a:p>
            <a:r>
              <a:rPr lang="en-US" altLang="zh-TW" sz="3200" dirty="0" smtClean="0"/>
              <a:t>prediction model: automatically constructed by AI.</a:t>
            </a:r>
            <a:endParaRPr lang="zh-TW" altLang="en-US" sz="3200" dirty="0"/>
          </a:p>
        </p:txBody>
      </p:sp>
      <p:pic>
        <p:nvPicPr>
          <p:cNvPr id="2050" name="Picture 2" descr="https://cdn-images-1.medium.com/max/800/1*ZX05x1xYgaVoa4Vn2kKS9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828" y="3717249"/>
            <a:ext cx="4366125" cy="21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7636041" y="5966678"/>
            <a:ext cx="3379911" cy="738664"/>
            <a:chOff x="7636041" y="5966678"/>
            <a:chExt cx="3379911" cy="738664"/>
          </a:xfrm>
        </p:grpSpPr>
        <p:sp>
          <p:nvSpPr>
            <p:cNvPr id="8" name="矩形圖說文字 7"/>
            <p:cNvSpPr/>
            <p:nvPr/>
          </p:nvSpPr>
          <p:spPr>
            <a:xfrm>
              <a:off x="7636041" y="5966678"/>
              <a:ext cx="3379911" cy="738664"/>
            </a:xfrm>
            <a:prstGeom prst="wedgeRectCallout">
              <a:avLst>
                <a:gd name="adj1" fmla="val 11940"/>
                <a:gd name="adj2" fmla="val -65997"/>
              </a:avLst>
            </a:prstGeom>
            <a:solidFill>
              <a:srgbClr val="59D8F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748337" y="5966678"/>
              <a:ext cx="2999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dirty="0"/>
                <a:t>Deep Neural Networks</a:t>
              </a:r>
            </a:p>
            <a:p>
              <a:r>
                <a:rPr lang="zh-TW" altLang="en-US" sz="1400" b="1" dirty="0"/>
                <a:t>Convolutional Neural Networks</a:t>
              </a:r>
            </a:p>
            <a:p>
              <a:r>
                <a:rPr lang="zh-TW" altLang="en-US" sz="1400" b="1" dirty="0"/>
                <a:t>Recurrent neural network</a:t>
              </a: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7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859878" y="1805218"/>
            <a:ext cx="10706479" cy="4739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 smtClean="0"/>
              <a:t>Others:</a:t>
            </a:r>
          </a:p>
          <a:p>
            <a:pPr lvl="1"/>
            <a:r>
              <a:rPr lang="en-US" altLang="zh-TW" sz="2800" dirty="0" smtClean="0"/>
              <a:t>By supervised learning:</a:t>
            </a:r>
          </a:p>
          <a:p>
            <a:pPr lvl="2"/>
            <a:r>
              <a:rPr lang="en-US" altLang="zh-TW" sz="2400" dirty="0" smtClean="0"/>
              <a:t>predict </a:t>
            </a:r>
            <a:r>
              <a:rPr lang="en-US" altLang="zh-TW" sz="2400" dirty="0"/>
              <a:t>unknown organism’s genome size, heterozygosity, repeat </a:t>
            </a:r>
            <a:r>
              <a:rPr lang="en-US" altLang="zh-TW" sz="2400" dirty="0" smtClean="0"/>
              <a:t>sequences’ proportion…etc.</a:t>
            </a:r>
            <a:endParaRPr lang="en-US" altLang="zh-TW" sz="3600" dirty="0" smtClean="0"/>
          </a:p>
          <a:p>
            <a:pPr lvl="1"/>
            <a:r>
              <a:rPr lang="en-US" altLang="zh-TW" sz="2800" dirty="0"/>
              <a:t>By </a:t>
            </a:r>
            <a:r>
              <a:rPr lang="en-US" altLang="zh-TW" sz="2800" dirty="0" smtClean="0"/>
              <a:t>unsupervised learning:</a:t>
            </a:r>
          </a:p>
          <a:p>
            <a:pPr lvl="2"/>
            <a:r>
              <a:rPr lang="en-US" altLang="zh-TW" sz="2400" dirty="0" smtClean="0"/>
              <a:t>Cluster unidentified organisms’ genome…etc.</a:t>
            </a:r>
          </a:p>
          <a:p>
            <a:pPr lvl="1"/>
            <a:r>
              <a:rPr lang="en-US" altLang="zh-TW" sz="2800" dirty="0"/>
              <a:t>By </a:t>
            </a:r>
            <a:r>
              <a:rPr lang="en-US" altLang="zh-TW" sz="2800" dirty="0" err="1" smtClean="0"/>
              <a:t>semisupervised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learning:</a:t>
            </a:r>
          </a:p>
          <a:p>
            <a:pPr lvl="2"/>
            <a:r>
              <a:rPr lang="en-US" altLang="zh-TW" sz="2400" dirty="0" smtClean="0"/>
              <a:t>Classify sequencing file’s quality…etc.</a:t>
            </a:r>
          </a:p>
          <a:p>
            <a:pPr lvl="1"/>
            <a:r>
              <a:rPr lang="en-US" altLang="zh-TW" sz="2800" dirty="0"/>
              <a:t>By </a:t>
            </a:r>
            <a:r>
              <a:rPr lang="en-US" altLang="zh-TW" sz="2800" dirty="0" smtClean="0"/>
              <a:t>reinforcement </a:t>
            </a:r>
            <a:r>
              <a:rPr lang="en-US" altLang="zh-TW" sz="2800" dirty="0"/>
              <a:t>learning:</a:t>
            </a:r>
          </a:p>
          <a:p>
            <a:pPr lvl="2"/>
            <a:r>
              <a:rPr lang="en-US" altLang="zh-TW" sz="2400" dirty="0" smtClean="0"/>
              <a:t>Finding a better way to do de novo genome assembly…etc</a:t>
            </a:r>
            <a:r>
              <a:rPr lang="en-US" altLang="zh-TW" sz="2400" dirty="0"/>
              <a:t>.</a:t>
            </a:r>
          </a:p>
          <a:p>
            <a:pPr lvl="2"/>
            <a:endParaRPr lang="en-US" altLang="zh-TW" sz="2400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16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1609" y="2572739"/>
            <a:ext cx="10058400" cy="1609344"/>
          </a:xfrm>
        </p:spPr>
        <p:txBody>
          <a:bodyPr/>
          <a:lstStyle/>
          <a:p>
            <a:pPr algn="ctr"/>
            <a:r>
              <a:rPr lang="en-US" altLang="zh-TW" dirty="0" smtClean="0"/>
              <a:t>Thanks for the attention!</a:t>
            </a:r>
            <a:endParaRPr lang="zh-TW" altLang="en-US" dirty="0"/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7441491" y="6345135"/>
            <a:ext cx="4333413" cy="296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 smtClean="0"/>
              <a:t>More details at my </a:t>
            </a:r>
            <a:r>
              <a:rPr lang="en-US" altLang="zh-TW" sz="1600" dirty="0" err="1" smtClean="0"/>
              <a:t>github</a:t>
            </a:r>
            <a:r>
              <a:rPr lang="en-US" altLang="zh-TW" sz="1600" dirty="0" smtClean="0"/>
              <a:t>…, ID :  xji6486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6999" y="2602879"/>
            <a:ext cx="9196860" cy="160934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Using </a:t>
            </a:r>
            <a:r>
              <a:rPr lang="en-US" altLang="zh-TW" sz="9800" dirty="0" smtClean="0"/>
              <a:t>conventional</a:t>
            </a:r>
            <a:r>
              <a:rPr lang="en-US" altLang="zh-TW" dirty="0" smtClean="0"/>
              <a:t> </a:t>
            </a:r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9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10631" b="7191"/>
          <a:stretch/>
        </p:blipFill>
        <p:spPr>
          <a:xfrm>
            <a:off x="518614" y="1531073"/>
            <a:ext cx="5079683" cy="4378408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2011595" y="286602"/>
            <a:ext cx="8428944" cy="631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DRR021838 (Pseudomonas aeruginosa, </a:t>
            </a:r>
            <a:r>
              <a:rPr lang="zh-TW" altLang="en-US" sz="3600" dirty="0" smtClean="0"/>
              <a:t>綠</a:t>
            </a:r>
            <a:r>
              <a:rPr lang="zh-TW" altLang="en-US" sz="3600" dirty="0"/>
              <a:t>膿桿菌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2475348" y="2670424"/>
            <a:ext cx="355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Area_under_curve</a:t>
            </a:r>
            <a:r>
              <a:rPr lang="en-US" altLang="zh-TW" dirty="0" smtClean="0"/>
              <a:t> = </a:t>
            </a:r>
            <a:r>
              <a:rPr lang="zh-TW" altLang="en-US" dirty="0" smtClean="0"/>
              <a:t>276882527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637731" y="1693013"/>
            <a:ext cx="22396" cy="450123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4929" y="6194250"/>
                <a:ext cx="433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kmer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coverage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curve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>
                          <a:cs typeface="Calibri" panose="020F0502020204030204" pitchFamily="34" charset="0"/>
                        </a:rPr>
                        <m:t>peak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9" y="6194250"/>
                <a:ext cx="433163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1910687" y="3220872"/>
            <a:ext cx="1378423" cy="15149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23111" y="2820549"/>
                <a:ext cx="5341510" cy="3151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Area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under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kmer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coverage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peak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8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276882527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33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800" i="1" dirty="0" smtClean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8,390,380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𝑏𝑝</m:t>
                    </m:r>
                  </m:oMath>
                </a14:m>
                <a:r>
                  <a:rPr lang="zh-TW" alt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n-US" altLang="zh-TW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(27.10% away)</a:t>
                </a:r>
                <a:endParaRPr lang="zh-TW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111" y="2820549"/>
                <a:ext cx="5341510" cy="3151440"/>
              </a:xfrm>
              <a:prstGeom prst="rect">
                <a:avLst/>
              </a:prstGeom>
              <a:blipFill>
                <a:blip r:embed="rId6"/>
                <a:stretch>
                  <a:fillRect b="-3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sub>
                        </m:sSub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𝑘𝑚𝑒𝑟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5344010" y="6076832"/>
            <a:ext cx="5180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 smtClean="0"/>
              <a:t>NCBI_genome</a:t>
            </a:r>
            <a:r>
              <a:rPr lang="en-US" altLang="zh-TW" dirty="0" smtClean="0"/>
              <a:t>: </a:t>
            </a:r>
            <a:r>
              <a:rPr lang="zh-TW" altLang="en-US" dirty="0" smtClean="0"/>
              <a:t>6</a:t>
            </a:r>
            <a:r>
              <a:rPr lang="en-US" altLang="zh-TW" dirty="0" smtClean="0"/>
              <a:t>,</a:t>
            </a:r>
            <a:r>
              <a:rPr lang="zh-TW" altLang="en-US" dirty="0" smtClean="0"/>
              <a:t>601</a:t>
            </a:r>
            <a:r>
              <a:rPr lang="en-US" altLang="zh-TW" dirty="0" smtClean="0"/>
              <a:t>,</a:t>
            </a:r>
            <a:r>
              <a:rPr lang="zh-TW" altLang="en-US" dirty="0" smtClean="0"/>
              <a:t>41</a:t>
            </a:r>
            <a:r>
              <a:rPr lang="en-US" altLang="zh-TW" dirty="0" smtClean="0"/>
              <a:t>0 </a:t>
            </a:r>
            <a:r>
              <a:rPr lang="en-US" altLang="zh-TW" dirty="0" err="1" smtClean="0"/>
              <a:t>bp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All NCBI data here shows “median </a:t>
            </a:r>
            <a:r>
              <a:rPr lang="en-US" altLang="zh-TW" dirty="0"/>
              <a:t>total length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5122" name="Picture 2" descr="Organism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495" y="1178427"/>
            <a:ext cx="2073436" cy="13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接點 24"/>
          <p:cNvCxnSpPr/>
          <p:nvPr/>
        </p:nvCxnSpPr>
        <p:spPr>
          <a:xfrm>
            <a:off x="1105469" y="5117910"/>
            <a:ext cx="0" cy="5186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735188" y="5840964"/>
            <a:ext cx="47932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(the </a:t>
            </a:r>
            <a:r>
              <a:rPr lang="en-US" altLang="zh-TW" sz="1200" dirty="0"/>
              <a:t>frequency or the number of times a given k-</a:t>
            </a:r>
            <a:r>
              <a:rPr lang="en-US" altLang="zh-TW" sz="1200" dirty="0" err="1"/>
              <a:t>mer</a:t>
            </a:r>
            <a:r>
              <a:rPr lang="en-US" altLang="zh-TW" sz="1200" dirty="0"/>
              <a:t> is </a:t>
            </a:r>
            <a:r>
              <a:rPr lang="en-US" altLang="zh-TW" sz="1200" dirty="0" smtClean="0"/>
              <a:t>observed)</a:t>
            </a:r>
            <a:endParaRPr lang="zh-TW" altLang="en-US" sz="1200" dirty="0"/>
          </a:p>
        </p:txBody>
      </p:sp>
      <p:sp>
        <p:nvSpPr>
          <p:cNvPr id="28" name="矩形 27"/>
          <p:cNvSpPr/>
          <p:nvPr/>
        </p:nvSpPr>
        <p:spPr>
          <a:xfrm>
            <a:off x="173730" y="1985331"/>
            <a:ext cx="369332" cy="3461782"/>
          </a:xfrm>
          <a:prstGeom prst="rect">
            <a:avLst/>
          </a:prstGeom>
          <a:solidFill>
            <a:schemeClr val="bg1"/>
          </a:solidFill>
        </p:spPr>
        <p:txBody>
          <a:bodyPr vert="vert270" wrap="none">
            <a:spAutoFit/>
          </a:bodyPr>
          <a:lstStyle/>
          <a:p>
            <a:r>
              <a:rPr lang="en-US" altLang="zh-TW" sz="1200" dirty="0" smtClean="0">
                <a:ln w="0"/>
              </a:rPr>
              <a:t>(total </a:t>
            </a:r>
            <a:r>
              <a:rPr lang="en-US" altLang="zh-TW" sz="1200" dirty="0">
                <a:ln w="0"/>
              </a:rPr>
              <a:t>number of k-</a:t>
            </a:r>
            <a:r>
              <a:rPr lang="en-US" altLang="zh-TW" sz="1200" dirty="0" err="1">
                <a:ln w="0"/>
              </a:rPr>
              <a:t>mers</a:t>
            </a:r>
            <a:r>
              <a:rPr lang="en-US" altLang="zh-TW" sz="1200" dirty="0">
                <a:ln w="0"/>
              </a:rPr>
              <a:t> with a given </a:t>
            </a:r>
            <a:r>
              <a:rPr lang="en-US" altLang="zh-TW" sz="1200" dirty="0" smtClean="0">
                <a:ln w="0"/>
              </a:rPr>
              <a:t>frequency)</a:t>
            </a:r>
            <a:endParaRPr lang="zh-TW" altLang="en-US" sz="1200" dirty="0">
              <a:ln w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4509" y="776010"/>
            <a:ext cx="8736330" cy="6081990"/>
            <a:chOff x="2026920" y="776010"/>
            <a:chExt cx="8736330" cy="608199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13689" t="4687" r="12869" b="4375"/>
            <a:stretch/>
          </p:blipFill>
          <p:spPr>
            <a:xfrm>
              <a:off x="2026920" y="776010"/>
              <a:ext cx="8736330" cy="608199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3881194" y="5615022"/>
              <a:ext cx="479324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(the </a:t>
              </a:r>
              <a:r>
                <a:rPr lang="en-US" altLang="zh-TW" sz="1200" dirty="0"/>
                <a:t>frequency or the number of times a given k-</a:t>
              </a:r>
              <a:r>
                <a:rPr lang="en-US" altLang="zh-TW" sz="1200" dirty="0" err="1"/>
                <a:t>mer</a:t>
              </a:r>
              <a:r>
                <a:rPr lang="en-US" altLang="zh-TW" sz="1200" dirty="0"/>
                <a:t> is </a:t>
              </a:r>
              <a:r>
                <a:rPr lang="en-US" altLang="zh-TW" sz="1200" dirty="0" smtClean="0"/>
                <a:t>observed)</a:t>
              </a:r>
              <a:endParaRPr lang="zh-TW" altLang="en-US" sz="12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266033" y="1791287"/>
              <a:ext cx="369332" cy="3461782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none">
              <a:spAutoFit/>
            </a:bodyPr>
            <a:lstStyle/>
            <a:p>
              <a:r>
                <a:rPr lang="en-US" altLang="zh-TW" sz="1200" dirty="0" smtClean="0">
                  <a:ln w="0"/>
                </a:rPr>
                <a:t>(total </a:t>
              </a:r>
              <a:r>
                <a:rPr lang="en-US" altLang="zh-TW" sz="1200" dirty="0">
                  <a:ln w="0"/>
                </a:rPr>
                <a:t>number of k-</a:t>
              </a:r>
              <a:r>
                <a:rPr lang="en-US" altLang="zh-TW" sz="1200" dirty="0" err="1">
                  <a:ln w="0"/>
                </a:rPr>
                <a:t>mers</a:t>
              </a:r>
              <a:r>
                <a:rPr lang="en-US" altLang="zh-TW" sz="1200" dirty="0">
                  <a:ln w="0"/>
                </a:rPr>
                <a:t> with a given </a:t>
              </a:r>
              <a:r>
                <a:rPr lang="en-US" altLang="zh-TW" sz="1200" dirty="0" smtClean="0">
                  <a:ln w="0"/>
                </a:rPr>
                <a:t>frequency)</a:t>
              </a:r>
              <a:endParaRPr lang="zh-TW" altLang="en-US" sz="1200" dirty="0">
                <a:ln w="0"/>
              </a:endParaRPr>
            </a:p>
          </p:txBody>
        </p:sp>
      </p:grpSp>
      <p:sp>
        <p:nvSpPr>
          <p:cNvPr id="7" name="副標題 2"/>
          <p:cNvSpPr txBox="1">
            <a:spLocks/>
          </p:cNvSpPr>
          <p:nvPr/>
        </p:nvSpPr>
        <p:spPr>
          <a:xfrm>
            <a:off x="16079" y="137086"/>
            <a:ext cx="12058649" cy="515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 smtClean="0"/>
              <a:t>How genome’s heterozygosity impacts the peaks profile: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058652" y="837363"/>
            <a:ext cx="2333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Peak1</a:t>
            </a:r>
          </a:p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(from heterozygous)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25478" y="1468121"/>
            <a:ext cx="2492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Peak2</a:t>
            </a:r>
          </a:p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(from homozygous)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8480" y="837363"/>
            <a:ext cx="2809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Erroneous k-</a:t>
            </a:r>
            <a:r>
              <a:rPr lang="en-US" altLang="zh-TW" dirty="0" err="1" smtClean="0">
                <a:solidFill>
                  <a:srgbClr val="7030A0"/>
                </a:solidFill>
              </a:rPr>
              <a:t>mers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(from sequencing error) 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95996" y="3978798"/>
            <a:ext cx="273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7030A0"/>
                </a:solidFill>
              </a:rPr>
              <a:t>Hight</a:t>
            </a:r>
            <a:r>
              <a:rPr lang="en-US" altLang="zh-TW" dirty="0" smtClean="0">
                <a:solidFill>
                  <a:srgbClr val="7030A0"/>
                </a:solidFill>
              </a:rPr>
              <a:t> repetitive k-</a:t>
            </a:r>
            <a:r>
              <a:rPr lang="en-US" altLang="zh-TW" dirty="0" err="1" smtClean="0">
                <a:solidFill>
                  <a:srgbClr val="7030A0"/>
                </a:solidFill>
              </a:rPr>
              <a:t>mers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(from repeat sequence) 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 flipV="1">
            <a:off x="3218288" y="1160529"/>
            <a:ext cx="834444" cy="3845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5225478" y="1483694"/>
            <a:ext cx="0" cy="3153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/>
          <p:nvPr/>
        </p:nvCxnSpPr>
        <p:spPr>
          <a:xfrm flipV="1">
            <a:off x="6557822" y="2132795"/>
            <a:ext cx="272716" cy="199146"/>
          </a:xfrm>
          <a:prstGeom prst="bentConnector3">
            <a:avLst>
              <a:gd name="adj1" fmla="val 9705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8123121" y="4497179"/>
            <a:ext cx="772875" cy="5881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189145" y="1941095"/>
            <a:ext cx="0" cy="33119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383332" y="2132795"/>
            <a:ext cx="8972" cy="31202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999495" y="524569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x</a:t>
            </a:r>
            <a:r>
              <a:rPr lang="en-US" altLang="zh-TW" dirty="0" smtClean="0">
                <a:solidFill>
                  <a:srgbClr val="7030A0"/>
                </a:solidFill>
              </a:rPr>
              <a:t>1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92477" y="5245690"/>
            <a:ext cx="4363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x2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123802" y="481255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7030A0"/>
                </a:solidFill>
              </a:rPr>
              <a:t>(X2 </a:t>
            </a:r>
            <a:r>
              <a:rPr lang="en-US" altLang="zh-TW" sz="1600" dirty="0" smtClean="0">
                <a:solidFill>
                  <a:srgbClr val="7030A0"/>
                </a:solidFill>
                <a:latin typeface="Algerian" panose="04020705040A02060702" pitchFamily="82" charset="0"/>
              </a:rPr>
              <a:t>≈</a:t>
            </a:r>
            <a:r>
              <a:rPr lang="en-US" altLang="zh-TW" sz="1600" dirty="0" smtClean="0">
                <a:solidFill>
                  <a:srgbClr val="7030A0"/>
                </a:solidFill>
              </a:rPr>
              <a:t> X1 * 2</a:t>
            </a:r>
            <a:r>
              <a:rPr lang="en-US" altLang="zh-TW" dirty="0" smtClean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0872" b="7410"/>
          <a:stretch/>
        </p:blipFill>
        <p:spPr>
          <a:xfrm>
            <a:off x="480388" y="1404589"/>
            <a:ext cx="5348807" cy="456739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75348" y="2670424"/>
            <a:ext cx="367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Area_under_curve</a:t>
            </a:r>
            <a:r>
              <a:rPr lang="en-US" altLang="zh-TW" dirty="0" smtClean="0"/>
              <a:t> = 6098665032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425235" y="2590227"/>
            <a:ext cx="21428" cy="348660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0" y="5987145"/>
                <a:ext cx="43861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kmer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coverage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at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curve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peak</m:t>
                    </m:r>
                    <m:r>
                      <m:rPr>
                        <m:nor/>
                      </m:rPr>
                      <a:rPr lang="en-US" altLang="zh-TW" b="0" i="0" dirty="0" smtClean="0"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21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7145"/>
                <a:ext cx="4386137" cy="369332"/>
              </a:xfrm>
              <a:prstGeom prst="rect">
                <a:avLst/>
              </a:prstGeom>
              <a:blipFill>
                <a:blip r:embed="rId4"/>
                <a:stretch>
                  <a:fillRect l="-278" t="-8197" r="-27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1662507" y="3054913"/>
            <a:ext cx="1378423" cy="15149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23111" y="2820549"/>
                <a:ext cx="5341510" cy="3173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Area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under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kmer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coverage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peak</m:t>
                          </m:r>
                          <m:r>
                            <m:rPr>
                              <m:nor/>
                            </m:rPr>
                            <a:rPr lang="en-US" altLang="zh-TW" sz="2800" b="0" i="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8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dirty="0"/>
                            <m:t>6098665032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altLang="zh-TW" sz="2800" i="1" dirty="0" smtClean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141,829,420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𝑏𝑝</m:t>
                    </m:r>
                  </m:oMath>
                </a14:m>
                <a:r>
                  <a:rPr lang="zh-TW" alt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n-US" altLang="zh-TW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(19.04% away)</a:t>
                </a:r>
                <a:endParaRPr lang="zh-TW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111" y="2820549"/>
                <a:ext cx="5341510" cy="3173113"/>
              </a:xfrm>
              <a:prstGeom prst="rect">
                <a:avLst/>
              </a:prstGeom>
              <a:blipFill>
                <a:blip r:embed="rId5"/>
                <a:stretch>
                  <a:fillRect r="-1256" b="-40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sub>
                        </m:sSub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𝑘𝑚𝑒𝑟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6340466" y="6076832"/>
            <a:ext cx="343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NCBI_genome</a:t>
            </a:r>
            <a:r>
              <a:rPr lang="en-US" altLang="zh-TW" dirty="0"/>
              <a:t>: </a:t>
            </a:r>
            <a:r>
              <a:rPr lang="en-US" altLang="zh-TW" dirty="0" smtClean="0"/>
              <a:t>119,148,000 </a:t>
            </a:r>
            <a:r>
              <a:rPr lang="en-US" altLang="zh-TW" dirty="0" err="1" smtClean="0"/>
              <a:t>bp</a:t>
            </a:r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2261695" y="154438"/>
            <a:ext cx="7770811" cy="625826"/>
          </a:xfrm>
        </p:spPr>
        <p:txBody>
          <a:bodyPr>
            <a:noAutofit/>
          </a:bodyPr>
          <a:lstStyle/>
          <a:p>
            <a:r>
              <a:rPr lang="en-US" altLang="zh-TW" sz="3600" dirty="0"/>
              <a:t>SRX1865253(Arabidopsis thaliana, </a:t>
            </a:r>
            <a:r>
              <a:rPr lang="zh-TW" altLang="en-US" sz="3600" dirty="0" smtClean="0"/>
              <a:t>阿拉伯</a:t>
            </a:r>
            <a:r>
              <a:rPr lang="zh-TW" altLang="en-US" sz="3600" dirty="0"/>
              <a:t>芥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80197" y="6446164"/>
                <a:ext cx="4456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kmer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coverage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curve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peak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cs typeface="Calibri" panose="020F0502020204030204" pitchFamily="34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7" y="6446164"/>
                <a:ext cx="445666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/>
          <p:nvPr/>
        </p:nvCxnSpPr>
        <p:spPr>
          <a:xfrm>
            <a:off x="1881683" y="1637158"/>
            <a:ext cx="68608" cy="480900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47" y="863434"/>
            <a:ext cx="1645751" cy="213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接點 21"/>
          <p:cNvCxnSpPr/>
          <p:nvPr/>
        </p:nvCxnSpPr>
        <p:spPr>
          <a:xfrm>
            <a:off x="1146412" y="5117910"/>
            <a:ext cx="0" cy="5186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0872" b="7410"/>
          <a:stretch/>
        </p:blipFill>
        <p:spPr>
          <a:xfrm>
            <a:off x="6428094" y="359980"/>
            <a:ext cx="3574101" cy="305196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9970" b="6764"/>
          <a:stretch/>
        </p:blipFill>
        <p:spPr>
          <a:xfrm>
            <a:off x="2278822" y="359980"/>
            <a:ext cx="3493537" cy="30519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5475" y="98296"/>
            <a:ext cx="3556692" cy="279519"/>
          </a:xfrm>
        </p:spPr>
        <p:txBody>
          <a:bodyPr>
            <a:noAutofit/>
          </a:bodyPr>
          <a:lstStyle/>
          <a:p>
            <a:r>
              <a:rPr lang="en-US" altLang="zh-TW" sz="1600" dirty="0"/>
              <a:t>SRX1865253(Arabidopsis thaliana, </a:t>
            </a:r>
            <a:r>
              <a:rPr lang="zh-TW" altLang="en-US" sz="1600" dirty="0" smtClean="0"/>
              <a:t>阿拉伯</a:t>
            </a:r>
            <a:r>
              <a:rPr lang="zh-TW" altLang="en-US" sz="1600" dirty="0"/>
              <a:t>芥</a:t>
            </a:r>
            <a:r>
              <a:rPr lang="en-US" altLang="zh-TW" sz="1600" dirty="0" smtClean="0"/>
              <a:t>)</a:t>
            </a:r>
            <a:endParaRPr lang="zh-TW" altLang="en-US" sz="1600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049732" y="-99469"/>
            <a:ext cx="3960094" cy="685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/>
              <a:t>ERR038858 (Saccharomyces cerevisiae</a:t>
            </a:r>
            <a:r>
              <a:rPr lang="en-US" altLang="zh-TW" sz="1600" dirty="0" smtClean="0"/>
              <a:t>, </a:t>
            </a:r>
            <a:r>
              <a:rPr lang="zh-TW" altLang="en-US" sz="1600" dirty="0" smtClean="0"/>
              <a:t>釀酒酵母</a:t>
            </a:r>
            <a:r>
              <a:rPr lang="en-US" altLang="zh-TW" sz="1600" dirty="0" smtClean="0"/>
              <a:t>)</a:t>
            </a:r>
            <a:endParaRPr lang="zh-TW" altLang="en-US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10644" b="7033"/>
          <a:stretch/>
        </p:blipFill>
        <p:spPr>
          <a:xfrm>
            <a:off x="2278822" y="3797697"/>
            <a:ext cx="3493537" cy="30171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8568" b="7179"/>
          <a:stretch/>
        </p:blipFill>
        <p:spPr>
          <a:xfrm>
            <a:off x="6428094" y="3673624"/>
            <a:ext cx="3534073" cy="3141271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2049732" y="3538345"/>
            <a:ext cx="3556692" cy="27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/>
              <a:t>DRR000183(Bacillus </a:t>
            </a:r>
            <a:r>
              <a:rPr lang="en-US" altLang="zh-TW" sz="1600" dirty="0" err="1"/>
              <a:t>anthracis</a:t>
            </a:r>
            <a:r>
              <a:rPr lang="en-US" altLang="zh-TW" sz="1600" dirty="0"/>
              <a:t>, </a:t>
            </a:r>
            <a:r>
              <a:rPr lang="zh-TW" altLang="en-US" sz="1600" dirty="0" smtClean="0"/>
              <a:t>炭</a:t>
            </a:r>
            <a:r>
              <a:rPr lang="zh-TW" altLang="en-US" sz="1600" dirty="0"/>
              <a:t>疽桿菌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594029" y="3428248"/>
            <a:ext cx="3556692" cy="4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/>
              <a:t>SRR609905 (</a:t>
            </a:r>
            <a:r>
              <a:rPr lang="en-US" altLang="zh-TW" sz="1600" dirty="0" err="1"/>
              <a:t>Pyrus,bretschneideri</a:t>
            </a:r>
            <a:r>
              <a:rPr lang="en-US" altLang="zh-TW" sz="1600" dirty="0"/>
              <a:t>,  </a:t>
            </a:r>
            <a:r>
              <a:rPr lang="zh-TW" altLang="en-US" sz="1600" dirty="0" smtClean="0"/>
              <a:t>鴨</a:t>
            </a:r>
            <a:r>
              <a:rPr lang="zh-TW" altLang="en-US" sz="1600" dirty="0"/>
              <a:t>梨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pic>
        <p:nvPicPr>
          <p:cNvPr id="14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367" y="639499"/>
            <a:ext cx="1386884" cy="17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yrus pyrifolia Hosui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381" y="4159716"/>
            <a:ext cx="1809870" cy="13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: Scanning electron microscopy image of Saccharomyces cerevisiae. The budding yeast cells are visible. Scars of early birth of the budding yeast could be recognized (Source: mpg.de) Â 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1817" r="2248" b="1959"/>
          <a:stretch/>
        </p:blipFill>
        <p:spPr bwMode="auto">
          <a:xfrm>
            <a:off x="3493369" y="743304"/>
            <a:ext cx="1755083" cy="1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-RpzFWp9Aixg/UnWrfdoWcdI/AAAAAAAAKOo/UhulGYVgaVo/s308/B.anthracis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38" y="4114961"/>
            <a:ext cx="1572014" cy="12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2939268" y="5835303"/>
            <a:ext cx="313509" cy="73784"/>
            <a:chOff x="670560" y="5517119"/>
            <a:chExt cx="459254" cy="143452"/>
          </a:xfrm>
        </p:grpSpPr>
        <p:sp>
          <p:nvSpPr>
            <p:cNvPr id="7" name="向右箭號 6"/>
            <p:cNvSpPr/>
            <p:nvPr/>
          </p:nvSpPr>
          <p:spPr>
            <a:xfrm>
              <a:off x="670560" y="5517119"/>
              <a:ext cx="200297" cy="1434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向右箭號 17"/>
            <p:cNvSpPr/>
            <p:nvPr/>
          </p:nvSpPr>
          <p:spPr>
            <a:xfrm flipH="1">
              <a:off x="929517" y="5517119"/>
              <a:ext cx="200297" cy="1434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836354" y="5854617"/>
            <a:ext cx="313509" cy="73784"/>
            <a:chOff x="670560" y="5517119"/>
            <a:chExt cx="459254" cy="143452"/>
          </a:xfrm>
        </p:grpSpPr>
        <p:sp>
          <p:nvSpPr>
            <p:cNvPr id="20" name="向右箭號 19"/>
            <p:cNvSpPr/>
            <p:nvPr/>
          </p:nvSpPr>
          <p:spPr>
            <a:xfrm>
              <a:off x="670560" y="5517119"/>
              <a:ext cx="200297" cy="1434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右箭號 20"/>
            <p:cNvSpPr/>
            <p:nvPr/>
          </p:nvSpPr>
          <p:spPr>
            <a:xfrm flipH="1">
              <a:off x="929517" y="5517119"/>
              <a:ext cx="200297" cy="1434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049733" y="3411940"/>
            <a:ext cx="7952462" cy="340295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8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7433" r="4245" b="6869"/>
          <a:stretch/>
        </p:blipFill>
        <p:spPr>
          <a:xfrm>
            <a:off x="535739" y="1012614"/>
            <a:ext cx="5227092" cy="48848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57432" y="2634654"/>
            <a:ext cx="367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Area_under_curve</a:t>
            </a:r>
            <a:r>
              <a:rPr lang="en-US" altLang="zh-TW" dirty="0" smtClean="0"/>
              <a:t> = 8862649413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264231" y="1496183"/>
            <a:ext cx="10714" cy="449747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0" y="5987145"/>
                <a:ext cx="43861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kmer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coverage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at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curve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TW" dirty="0">
                        <a:cs typeface="Calibri" panose="020F0502020204030204" pitchFamily="34" charset="0"/>
                      </a:rPr>
                      <m:t>peak</m:t>
                    </m:r>
                    <m:r>
                      <m:rPr>
                        <m:nor/>
                      </m:rPr>
                      <a:rPr lang="en-US" altLang="zh-TW" b="0" i="0" dirty="0" smtClean="0"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7145"/>
                <a:ext cx="4386137" cy="369332"/>
              </a:xfrm>
              <a:prstGeom prst="rect">
                <a:avLst/>
              </a:prstGeom>
              <a:blipFill>
                <a:blip r:embed="rId4"/>
                <a:stretch>
                  <a:fillRect l="-278" t="-8197" r="-27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1618511" y="3054914"/>
            <a:ext cx="1422419" cy="14897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23111" y="2820549"/>
                <a:ext cx="5341510" cy="316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Area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under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kmer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coverage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curve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’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peak</m:t>
                          </m:r>
                          <m:r>
                            <m:rPr>
                              <m:nor/>
                            </m:rPr>
                            <a:rPr lang="en-US" altLang="zh-TW" sz="2800" b="0" i="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TW" sz="28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8862649413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TW" altLang="en-US" sz="2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en-US" altLang="zh-TW" sz="2800" i="1" dirty="0" smtClean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466,455,232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𝑏𝑝</m:t>
                    </m:r>
                  </m:oMath>
                </a14:m>
                <a:r>
                  <a:rPr lang="zh-TW" alt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n-US" altLang="zh-TW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(-8.28% away)</a:t>
                </a:r>
                <a:endParaRPr lang="zh-TW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111" y="2820549"/>
                <a:ext cx="5341510" cy="3168560"/>
              </a:xfrm>
              <a:prstGeom prst="rect">
                <a:avLst/>
              </a:prstGeom>
              <a:blipFill>
                <a:blip r:embed="rId5"/>
                <a:stretch>
                  <a:fillRect r="-1256" b="-40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sub>
                        </m:sSub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4400" i="1">
                                <a:latin typeface="Cambria Math" panose="02040503050406030204" pitchFamily="18" charset="0"/>
                              </a:rPr>
                              <m:t>𝑘𝑚𝑒𝑟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359" y="1531073"/>
                <a:ext cx="3268074" cy="11393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6340466" y="6076832"/>
            <a:ext cx="343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NCBI_genome</a:t>
            </a:r>
            <a:r>
              <a:rPr lang="en-US" altLang="zh-TW" dirty="0"/>
              <a:t>: </a:t>
            </a:r>
            <a:r>
              <a:rPr lang="en-US" altLang="zh-TW" dirty="0" smtClean="0"/>
              <a:t>508,551,000 </a:t>
            </a:r>
            <a:r>
              <a:rPr lang="en-US" altLang="zh-TW" dirty="0" err="1" smtClean="0"/>
              <a:t>bp</a:t>
            </a:r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2411128" y="196370"/>
            <a:ext cx="6882305" cy="625826"/>
          </a:xfrm>
        </p:spPr>
        <p:txBody>
          <a:bodyPr>
            <a:noAutofit/>
          </a:bodyPr>
          <a:lstStyle/>
          <a:p>
            <a:r>
              <a:rPr lang="en-US" altLang="zh-TW" sz="3600" dirty="0"/>
              <a:t>SRR609905 (</a:t>
            </a:r>
            <a:r>
              <a:rPr lang="en-US" altLang="zh-TW" sz="3600" dirty="0" err="1"/>
              <a:t>Pyrus,bretschneideri</a:t>
            </a:r>
            <a:r>
              <a:rPr lang="en-US" altLang="zh-TW" sz="3600" dirty="0"/>
              <a:t>, </a:t>
            </a:r>
            <a:r>
              <a:rPr lang="zh-TW" altLang="en-US" sz="3600" dirty="0" smtClean="0"/>
              <a:t>鴨</a:t>
            </a:r>
            <a:r>
              <a:rPr lang="zh-TW" altLang="en-US" sz="3600" dirty="0"/>
              <a:t>梨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80197" y="6446164"/>
                <a:ext cx="4456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kmer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coverage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curve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dirty="0" smtClean="0">
                          <a:cs typeface="Calibri" panose="020F0502020204030204" pitchFamily="34" charset="0"/>
                        </a:rPr>
                        <m:t>peak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cs typeface="Calibri" panose="020F0502020204030204" pitchFamily="34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7" y="6446164"/>
                <a:ext cx="445666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/>
          <p:nvPr/>
        </p:nvCxnSpPr>
        <p:spPr>
          <a:xfrm>
            <a:off x="1429576" y="2278603"/>
            <a:ext cx="34304" cy="41675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yrus pyrifolia Ho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66" y="804945"/>
            <a:ext cx="2587388" cy="19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0872" b="7410"/>
          <a:stretch/>
        </p:blipFill>
        <p:spPr>
          <a:xfrm>
            <a:off x="3948792" y="332684"/>
            <a:ext cx="3574101" cy="305196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9970" b="6764"/>
          <a:stretch/>
        </p:blipFill>
        <p:spPr>
          <a:xfrm>
            <a:off x="229090" y="332684"/>
            <a:ext cx="3493537" cy="30519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6173" y="71000"/>
            <a:ext cx="3556692" cy="279519"/>
          </a:xfrm>
        </p:spPr>
        <p:txBody>
          <a:bodyPr>
            <a:noAutofit/>
          </a:bodyPr>
          <a:lstStyle/>
          <a:p>
            <a:r>
              <a:rPr lang="en-US" altLang="zh-TW" sz="1600" dirty="0"/>
              <a:t>SRX1865253(Arabidopsis thaliana, </a:t>
            </a:r>
            <a:r>
              <a:rPr lang="zh-TW" altLang="en-US" sz="1600" dirty="0" smtClean="0"/>
              <a:t>阿拉伯</a:t>
            </a:r>
            <a:r>
              <a:rPr lang="zh-TW" altLang="en-US" sz="1600" dirty="0"/>
              <a:t>芥</a:t>
            </a:r>
            <a:r>
              <a:rPr lang="en-US" altLang="zh-TW" sz="1600" dirty="0" smtClean="0"/>
              <a:t>)</a:t>
            </a:r>
            <a:endParaRPr lang="zh-TW" altLang="en-US" sz="1600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0" y="-126765"/>
            <a:ext cx="3960094" cy="685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 smtClean="0"/>
              <a:t>ERR038858(Saccharomyces </a:t>
            </a:r>
            <a:r>
              <a:rPr lang="en-US" altLang="zh-TW" sz="1600" dirty="0"/>
              <a:t>cerevisiae</a:t>
            </a:r>
            <a:r>
              <a:rPr lang="en-US" altLang="zh-TW" sz="1600" dirty="0" smtClean="0"/>
              <a:t>, </a:t>
            </a:r>
            <a:r>
              <a:rPr lang="zh-TW" altLang="en-US" sz="1600" dirty="0" smtClean="0"/>
              <a:t>釀酒酵母</a:t>
            </a:r>
            <a:r>
              <a:rPr lang="en-US" altLang="zh-TW" sz="1600" dirty="0" smtClean="0"/>
              <a:t>)</a:t>
            </a:r>
            <a:endParaRPr lang="zh-TW" altLang="en-US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10644" b="7033"/>
          <a:stretch/>
        </p:blipFill>
        <p:spPr>
          <a:xfrm>
            <a:off x="229090" y="3656727"/>
            <a:ext cx="3493537" cy="30171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8568" b="7179"/>
          <a:stretch/>
        </p:blipFill>
        <p:spPr>
          <a:xfrm>
            <a:off x="3948791" y="3584563"/>
            <a:ext cx="3534073" cy="3139804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2925" y="3183588"/>
            <a:ext cx="3556692" cy="631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/>
              <a:t>(Bacillus </a:t>
            </a:r>
            <a:r>
              <a:rPr lang="en-US" altLang="zh-TW" sz="1600" dirty="0" err="1"/>
              <a:t>anthracis</a:t>
            </a:r>
            <a:r>
              <a:rPr lang="en-US" altLang="zh-TW" sz="1600" dirty="0"/>
              <a:t>, </a:t>
            </a:r>
            <a:r>
              <a:rPr lang="zh-TW" altLang="en-US" sz="1600" dirty="0" smtClean="0"/>
              <a:t>炭</a:t>
            </a:r>
            <a:r>
              <a:rPr lang="zh-TW" altLang="en-US" sz="1600" dirty="0"/>
              <a:t>疽桿菌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926173" y="3183588"/>
            <a:ext cx="3556692" cy="631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 smtClean="0"/>
              <a:t>SRR609905(</a:t>
            </a:r>
            <a:r>
              <a:rPr lang="en-US" altLang="zh-TW" sz="1600" dirty="0" err="1" smtClean="0"/>
              <a:t>Pyrus,bretschneideri</a:t>
            </a:r>
            <a:r>
              <a:rPr lang="en-US" altLang="zh-TW" sz="1600" dirty="0"/>
              <a:t>,  </a:t>
            </a:r>
            <a:r>
              <a:rPr lang="zh-TW" altLang="en-US" sz="1600" dirty="0" smtClean="0"/>
              <a:t>鴨</a:t>
            </a:r>
            <a:r>
              <a:rPr lang="zh-TW" altLang="en-US" sz="1600" dirty="0"/>
              <a:t>梨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8082" b="5714"/>
          <a:stretch/>
        </p:blipFill>
        <p:spPr>
          <a:xfrm>
            <a:off x="7993221" y="291741"/>
            <a:ext cx="3594915" cy="3248167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7953193" y="71000"/>
            <a:ext cx="3556692" cy="279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/>
              <a:t>SRR2000035(Arabidopsis </a:t>
            </a:r>
            <a:r>
              <a:rPr lang="en-US" altLang="zh-TW" sz="1600" dirty="0" smtClean="0"/>
              <a:t>thaliana, </a:t>
            </a:r>
            <a:r>
              <a:rPr lang="zh-TW" altLang="en-US" sz="1600" dirty="0" smtClean="0"/>
              <a:t>阿拉伯芥</a:t>
            </a:r>
            <a:r>
              <a:rPr lang="en-US" altLang="zh-TW" sz="1600" dirty="0" smtClean="0"/>
              <a:t>)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10004" b="6631"/>
          <a:stretch/>
        </p:blipFill>
        <p:spPr>
          <a:xfrm>
            <a:off x="7993220" y="3656726"/>
            <a:ext cx="3594915" cy="3158169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>
          <a:xfrm>
            <a:off x="7849421" y="3359825"/>
            <a:ext cx="3556692" cy="279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dirty="0" smtClean="0"/>
              <a:t>ERR070478(Salmo </a:t>
            </a:r>
            <a:r>
              <a:rPr lang="en-US" altLang="zh-TW" sz="1600" dirty="0" err="1"/>
              <a:t>salar</a:t>
            </a:r>
            <a:r>
              <a:rPr lang="en-US" altLang="zh-TW" sz="1600" dirty="0"/>
              <a:t>,  </a:t>
            </a:r>
            <a:r>
              <a:rPr lang="zh-TW" altLang="en-US" sz="1600" dirty="0" smtClean="0"/>
              <a:t>大西洋</a:t>
            </a:r>
            <a:r>
              <a:rPr lang="zh-TW" altLang="en-US" sz="1600" dirty="0"/>
              <a:t>鮭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86343" y="2380558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analysis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(no peaks appear)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90" y="558561"/>
            <a:ext cx="1386884" cy="17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yrus pyrifolia Hosui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31" y="4175684"/>
            <a:ext cx="1809870" cy="13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: Scanning electron microscopy image of Saccharomyces cerevisiae. The budding yeast cells are visible. Scars of early birth of the budding yeast could be recognized (Source: mpg.de) Â 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1817" r="2248" b="1959"/>
          <a:stretch/>
        </p:blipFill>
        <p:spPr bwMode="auto">
          <a:xfrm>
            <a:off x="1435710" y="877912"/>
            <a:ext cx="1755083" cy="1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Arabidopsis thaliana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57" y="585714"/>
            <a:ext cx="1386884" cy="17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tlantic salmon (Salmo salar)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69" y="4010547"/>
            <a:ext cx="1820261" cy="13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lh5.googleusercontent.com/-RpzFWp9Aixg/UnWrfdoWcdI/AAAAAAAAKOo/UhulGYVgaVo/s308/B.anthracis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79" y="4130748"/>
            <a:ext cx="1572014" cy="12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7849421" y="71000"/>
            <a:ext cx="3660464" cy="67438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100235" y="5406398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Unable to analysis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(no peaks appear)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F8C-BA3E-4097-8647-711D8EA86F7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829</TotalTime>
  <Words>1719</Words>
  <Application>Microsoft Office PowerPoint</Application>
  <PresentationFormat>寬螢幕</PresentationFormat>
  <Paragraphs>255</Paragraphs>
  <Slides>27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ＭＳ Ｐゴシック</vt:lpstr>
      <vt:lpstr>微軟正黑體</vt:lpstr>
      <vt:lpstr>新細明體</vt:lpstr>
      <vt:lpstr>標楷體</vt:lpstr>
      <vt:lpstr>Algerian</vt:lpstr>
      <vt:lpstr>Arial</vt:lpstr>
      <vt:lpstr>Calibri</vt:lpstr>
      <vt:lpstr>Cambria Math</vt:lpstr>
      <vt:lpstr>Rockwell</vt:lpstr>
      <vt:lpstr>Rockwell Condensed</vt:lpstr>
      <vt:lpstr>Wingdings</vt:lpstr>
      <vt:lpstr>木刻字型</vt:lpstr>
      <vt:lpstr>Analyze k-mers for genomic profile</vt:lpstr>
      <vt:lpstr>PowerPoint 簡報</vt:lpstr>
      <vt:lpstr>Using conventional method</vt:lpstr>
      <vt:lpstr>PowerPoint 簡報</vt:lpstr>
      <vt:lpstr>PowerPoint 簡報</vt:lpstr>
      <vt:lpstr>SRX1865253(Arabidopsis thaliana, 阿拉伯芥)</vt:lpstr>
      <vt:lpstr>SRX1865253(Arabidopsis thaliana, 阿拉伯芥)</vt:lpstr>
      <vt:lpstr>SRR609905 (Pyrus,bretschneideri, 鴨梨)</vt:lpstr>
      <vt:lpstr>SRX1865253(Arabidopsis thaliana, 阿拉伯芥)</vt:lpstr>
      <vt:lpstr>Using GenomeScope Model’s method</vt:lpstr>
      <vt:lpstr>PowerPoint 簡報</vt:lpstr>
      <vt:lpstr>PowerPoint 簡報</vt:lpstr>
      <vt:lpstr>PowerPoint 簡報</vt:lpstr>
      <vt:lpstr>PowerPoint 簡報</vt:lpstr>
      <vt:lpstr>PowerPoint 簡報</vt:lpstr>
      <vt:lpstr>SRX1865253(Arabidopsis thaliana, 阿拉伯芥); Genome Haploid size: 119,254,884 bp</vt:lpstr>
      <vt:lpstr>PowerPoint 簡報</vt:lpstr>
      <vt:lpstr>SRR2000035(Arabidopsis thaliana, 阿拉伯芥); Unable to fit the model </vt:lpstr>
      <vt:lpstr>PowerPoint 簡報</vt:lpstr>
      <vt:lpstr>The reason of model fail</vt:lpstr>
      <vt:lpstr>PowerPoint 簡報</vt:lpstr>
      <vt:lpstr>PowerPoint 簡報</vt:lpstr>
      <vt:lpstr>(Homo sapiens,智慧人)</vt:lpstr>
      <vt:lpstr>Future works</vt:lpstr>
      <vt:lpstr>Future works</vt:lpstr>
      <vt:lpstr>Future works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K-mer analysis for genome profile</dc:title>
  <dc:creator>羅鈞軒</dc:creator>
  <cp:lastModifiedBy>羅鈞軒</cp:lastModifiedBy>
  <cp:revision>80</cp:revision>
  <dcterms:created xsi:type="dcterms:W3CDTF">2018-03-29T07:47:45Z</dcterms:created>
  <dcterms:modified xsi:type="dcterms:W3CDTF">2018-03-30T07:03:08Z</dcterms:modified>
</cp:coreProperties>
</file>